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  <p:sldMasterId id="2147483658" r:id="rId2"/>
    <p:sldMasterId id="2147483662" r:id="rId3"/>
    <p:sldMasterId id="2147484175" r:id="rId4"/>
    <p:sldMasterId id="2147484431" r:id="rId5"/>
    <p:sldMasterId id="2147484444" r:id="rId6"/>
    <p:sldMasterId id="2147484488" r:id="rId7"/>
  </p:sldMasterIdLst>
  <p:notesMasterIdLst>
    <p:notesMasterId r:id="rId33"/>
  </p:notesMasterIdLst>
  <p:handoutMasterIdLst>
    <p:handoutMasterId r:id="rId34"/>
  </p:handoutMasterIdLst>
  <p:sldIdLst>
    <p:sldId id="1252" r:id="rId8"/>
    <p:sldId id="1279" r:id="rId9"/>
    <p:sldId id="1255" r:id="rId10"/>
    <p:sldId id="1256" r:id="rId11"/>
    <p:sldId id="1257" r:id="rId12"/>
    <p:sldId id="1258" r:id="rId13"/>
    <p:sldId id="1259" r:id="rId14"/>
    <p:sldId id="1260" r:id="rId15"/>
    <p:sldId id="1261" r:id="rId16"/>
    <p:sldId id="1262" r:id="rId17"/>
    <p:sldId id="1263" r:id="rId18"/>
    <p:sldId id="1276" r:id="rId19"/>
    <p:sldId id="1264" r:id="rId20"/>
    <p:sldId id="1265" r:id="rId21"/>
    <p:sldId id="1266" r:id="rId22"/>
    <p:sldId id="1267" r:id="rId23"/>
    <p:sldId id="1268" r:id="rId24"/>
    <p:sldId id="1269" r:id="rId25"/>
    <p:sldId id="1270" r:id="rId26"/>
    <p:sldId id="1271" r:id="rId27"/>
    <p:sldId id="1272" r:id="rId28"/>
    <p:sldId id="1273" r:id="rId29"/>
    <p:sldId id="1277" r:id="rId30"/>
    <p:sldId id="1278" r:id="rId31"/>
    <p:sldId id="1253" r:id="rId32"/>
  </p:sldIdLst>
  <p:sldSz cx="9144000" cy="6858000" type="screen4x3"/>
  <p:notesSz cx="10234613" cy="7099300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008000"/>
    <a:srgbClr val="0000FF"/>
    <a:srgbClr val="6600FF"/>
    <a:srgbClr val="00FF00"/>
    <a:srgbClr val="0066CC"/>
    <a:srgbClr val="FF0000"/>
    <a:srgbClr val="FFFFCC"/>
    <a:srgbClr val="0099FF"/>
    <a:srgbClr val="0099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4523" autoAdjust="0"/>
  </p:normalViewPr>
  <p:slideViewPr>
    <p:cSldViewPr>
      <p:cViewPr>
        <p:scale>
          <a:sx n="75" d="100"/>
          <a:sy n="75" d="100"/>
        </p:scale>
        <p:origin x="-594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1818" y="-108"/>
      </p:cViewPr>
      <p:guideLst>
        <p:guide orient="horz" pos="2236"/>
        <p:guide pos="322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algn="l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algn="r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algn="l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algn="r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fld id="{9AAB8B7E-1AE9-472E-9F7B-D9B65153B6C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algn="l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algn="r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1688" y="531813"/>
            <a:ext cx="35496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2350" y="3373438"/>
            <a:ext cx="8189913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algn="l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Institut Eurécom - BP 193 - F-06904 Sophia Antipolis cedex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algn="r" defTabSz="971550">
              <a:defRPr sz="1300">
                <a:latin typeface="Arial" charset="0"/>
              </a:defRPr>
            </a:lvl1pPr>
          </a:lstStyle>
          <a:p>
            <a:pPr>
              <a:defRPr/>
            </a:pPr>
            <a:fld id="{747ABDAE-57F2-48EC-ADBC-7B5D550FFE3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2260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2260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8393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REMINDER:</a:t>
            </a:r>
            <a:r>
              <a:rPr lang="en-US" baseline="0" dirty="0" smtClean="0"/>
              <a:t> Labels are better after the expansion, for example: Vladimir Putin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465359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78546-3B02-4DC9-BA3B-2FB77E4E45CB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8393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94493D-2499-4FFC-A8A6-FFA7ADF8B51A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6F2EF0-8080-481E-82A0-79202BE03BEE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328CD43-1EB3-4220-A102-4BBE0EF09CE2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8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3B8F73F-7D6C-48F9-94A9-F106E90FDC2B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10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1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E5D6AFE-054C-4471-B8FD-A45A236FCC42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F824F8A-DFD8-45FD-A5FF-E112BA67D869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B04EEDE-DD51-49D5-82BB-20B0AD0D44A6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  <p:sp>
        <p:nvSpPr>
          <p:cNvPr id="8" name="Rectangle 24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5031E10-B96D-46F6-8058-710E5CC11F26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FB89237-4B3B-4887-BDD0-14DB70EEEB05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A7FB80E-F110-4616-8169-96C66ED4ED5D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4FB49B0-1DF6-4A2B-B596-31A64BFEC858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5A2AE75-25C2-4284-A130-1366C2AB6C83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843C7B6-ED6F-4157-801D-2B6C0182B906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55C64F5-51AA-4E7D-8146-18026C753BDA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B58789-8735-44E6-B782-29ED18437F2C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0F4568"/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2412" y="-13447"/>
            <a:ext cx="9235440" cy="6949440"/>
          </a:xfrm>
          <a:prstGeom prst="rect">
            <a:avLst/>
          </a:prstGeom>
          <a:gradFill flip="none" rotWithShape="1">
            <a:gsLst>
              <a:gs pos="0">
                <a:srgbClr val="0F4568">
                  <a:lumMod val="90000"/>
                  <a:lumOff val="10000"/>
                </a:srgb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n>
                  <a:noFill/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228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67818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1786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67818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056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842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345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94907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72532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96863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38257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783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70158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56179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0F4568"/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2412" y="-13447"/>
            <a:ext cx="9235440" cy="6949440"/>
          </a:xfrm>
          <a:prstGeom prst="rect">
            <a:avLst/>
          </a:prstGeom>
          <a:gradFill flip="none" rotWithShape="1">
            <a:gsLst>
              <a:gs pos="0">
                <a:srgbClr val="0F4568">
                  <a:lumMod val="90000"/>
                  <a:lumOff val="10000"/>
                </a:srgb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n>
                  <a:noFill/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55581"/>
            <a:ext cx="9235440" cy="6949440"/>
          </a:xfrm>
          <a:prstGeom prst="rect">
            <a:avLst/>
          </a:prstGeom>
          <a:gradFill flip="none" rotWithShape="1">
            <a:gsLst>
              <a:gs pos="0">
                <a:srgbClr val="0F4568">
                  <a:lumMod val="90000"/>
                  <a:lumOff val="10000"/>
                </a:srgb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4357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67818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0174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67818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392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0536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1616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38552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26858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230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01265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56153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28760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41479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70700"/>
          </a:xfrm>
          <a:prstGeom prst="rect">
            <a:avLst/>
          </a:prstGeom>
          <a:solidFill>
            <a:schemeClr val="tx1"/>
          </a:solidFill>
          <a:ln w="3175">
            <a:solidFill>
              <a:srgbClr val="2076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592BD-6997-4F54-8013-5D597B2675F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91036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hyperlink" Target="htpp://www.eurecom.fr/" TargetMode="Externa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57" r:id="rId2"/>
    <p:sldLayoutId id="2147484358" r:id="rId3"/>
    <p:sldLayoutId id="2147484359" r:id="rId4"/>
    <p:sldLayoutId id="2147484360" r:id="rId5"/>
    <p:sldLayoutId id="2147484361" r:id="rId6"/>
    <p:sldLayoutId id="2147484362" r:id="rId7"/>
    <p:sldLayoutId id="2147484363" r:id="rId8"/>
    <p:sldLayoutId id="2147484364" r:id="rId9"/>
    <p:sldLayoutId id="2147484365" r:id="rId10"/>
    <p:sldLayoutId id="2147484366" r:id="rId11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  <p:sldLayoutId id="2147484383" r:id="rId6"/>
    <p:sldLayoutId id="2147484384" r:id="rId7"/>
    <p:sldLayoutId id="2147484385" r:id="rId8"/>
    <p:sldLayoutId id="2147484386" r:id="rId9"/>
    <p:sldLayoutId id="2147484387" r:id="rId10"/>
    <p:sldLayoutId id="2147484388" r:id="rId11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88080" name="Rectangle 16"/>
          <p:cNvSpPr>
            <a:spLocks noChangeArrowheads="1"/>
          </p:cNvSpPr>
          <p:nvPr userDrawn="1"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7173" name="Picture 17" descr="logo_Eurecom">
            <a:hlinkClick r:id="rId18"/>
          </p:cNvPr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82" name="Line 18"/>
          <p:cNvSpPr>
            <a:spLocks noChangeShapeType="1"/>
          </p:cNvSpPr>
          <p:nvPr userDrawn="1"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8083" name="Line 19"/>
          <p:cNvSpPr>
            <a:spLocks noChangeShapeType="1"/>
          </p:cNvSpPr>
          <p:nvPr userDrawn="1"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800" smtClean="0">
                <a:solidFill>
                  <a:srgbClr val="80808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rgbClr val="80808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rgbClr val="80808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05DDBEB-C017-412C-B152-F027C3E38213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00" r:id="rId2"/>
    <p:sldLayoutId id="2147484401" r:id="rId3"/>
    <p:sldLayoutId id="2147484402" r:id="rId4"/>
    <p:sldLayoutId id="2147484403" r:id="rId5"/>
    <p:sldLayoutId id="2147484404" r:id="rId6"/>
    <p:sldLayoutId id="2147484405" r:id="rId7"/>
    <p:sldLayoutId id="2147484406" r:id="rId8"/>
    <p:sldLayoutId id="2147484407" r:id="rId9"/>
    <p:sldLayoutId id="2147484408" r:id="rId10"/>
    <p:sldLayoutId id="2147484409" r:id="rId11"/>
    <p:sldLayoutId id="2147484410" r:id="rId12"/>
    <p:sldLayoutId id="2147484411" r:id="rId13"/>
    <p:sldLayoutId id="2147484412" r:id="rId14"/>
    <p:sldLayoutId id="2147484413" r:id="rId15"/>
    <p:sldLayoutId id="2147484414" r:id="rId16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0F4568"/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>
            <a:off x="1371600" y="0"/>
            <a:ext cx="7772400" cy="1066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13447" y="1066800"/>
            <a:ext cx="9157447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 descr="C:\xampp\htdocs\EventMediaHP\eventmedia\images\user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6992" y="115824"/>
            <a:ext cx="533400" cy="9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115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2" r:id="rId1"/>
    <p:sldLayoutId id="2147484433" r:id="rId2"/>
    <p:sldLayoutId id="2147484434" r:id="rId3"/>
    <p:sldLayoutId id="2147484435" r:id="rId4"/>
    <p:sldLayoutId id="2147484436" r:id="rId5"/>
    <p:sldLayoutId id="2147484437" r:id="rId6"/>
    <p:sldLayoutId id="2147484438" r:id="rId7"/>
    <p:sldLayoutId id="2147484439" r:id="rId8"/>
    <p:sldLayoutId id="2147484440" r:id="rId9"/>
    <p:sldLayoutId id="2147484441" r:id="rId10"/>
    <p:sldLayoutId id="2147484442" r:id="rId11"/>
    <p:sldLayoutId id="2147484443" r:id="rId12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8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4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0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0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 flip="none" rotWithShape="1">
            <a:gsLst>
              <a:gs pos="0">
                <a:srgbClr val="0F4568"/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>
            <a:off x="1371600" y="0"/>
            <a:ext cx="7772400" cy="10668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2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08/04/2014 - 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2nd Workshop on Social News on the Web (SNOW) @ WWW 2014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3FA8316-AC24-47E9-B758-5D6901A8B1A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13447" y="1066800"/>
            <a:ext cx="9157447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 descr="C:\xampp\htdocs\EventMediaHP\eventmedia\images\user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248" y="152400"/>
            <a:ext cx="7143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-55581"/>
            <a:ext cx="9235440" cy="6949440"/>
          </a:xfrm>
          <a:prstGeom prst="rect">
            <a:avLst/>
          </a:prstGeom>
          <a:gradFill flip="none" rotWithShape="1">
            <a:gsLst>
              <a:gs pos="0">
                <a:srgbClr val="0F4568">
                  <a:lumMod val="90000"/>
                  <a:lumOff val="10000"/>
                </a:srgb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062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5" r:id="rId1"/>
    <p:sldLayoutId id="2147484446" r:id="rId2"/>
    <p:sldLayoutId id="2147484447" r:id="rId3"/>
    <p:sldLayoutId id="2147484448" r:id="rId4"/>
    <p:sldLayoutId id="2147484449" r:id="rId5"/>
    <p:sldLayoutId id="2147484450" r:id="rId6"/>
    <p:sldLayoutId id="2147484451" r:id="rId7"/>
    <p:sldLayoutId id="2147484452" r:id="rId8"/>
    <p:sldLayoutId id="2147484453" r:id="rId9"/>
    <p:sldLayoutId id="2147484454" r:id="rId10"/>
    <p:sldLayoutId id="2147484455" r:id="rId11"/>
    <p:sldLayoutId id="2147484456" r:id="rId12"/>
    <p:sldLayoutId id="2147484457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8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4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0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2000" kern="1200">
          <a:ln>
            <a:solidFill>
              <a:schemeClr val="tx1">
                <a:lumMod val="85000"/>
                <a:lumOff val="1500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6147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9" r:id="rId1"/>
    <p:sldLayoutId id="2147484490" r:id="rId2"/>
    <p:sldLayoutId id="2147484491" r:id="rId3"/>
    <p:sldLayoutId id="2147484492" r:id="rId4"/>
    <p:sldLayoutId id="2147484493" r:id="rId5"/>
    <p:sldLayoutId id="2147484494" r:id="rId6"/>
    <p:sldLayoutId id="2147484495" r:id="rId7"/>
    <p:sldLayoutId id="2147484496" r:id="rId8"/>
    <p:sldLayoutId id="2147484497" r:id="rId9"/>
    <p:sldLayoutId id="2147484498" r:id="rId10"/>
    <p:sldLayoutId id="2147484499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hyperlink" Target="mailto:raphael.troncy@eurecom.fr" TargetMode="Externa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mlab/eic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everythingisconnected.be/estimated_normalized_distance_matrix?uri=http://dbpedia.org/resource/Barack_Obama;http://dbpedia.org/resource/Vladimir_Putin;http://dbpedia.org/resource/White_House;http://dbpedia.org/resource/Moscow" TargetMode="External"/><Relationship Id="rId2" Type="http://schemas.openxmlformats.org/officeDocument/2006/relationships/hyperlink" Target="http://demo.everythingisconnected.be/estimated_normalized_distance?from=http://dbpedia.org/resource/Madrid&amp;to=http://dbpedia.org/resource/Paris" TargetMode="Externa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5.xml"/><Relationship Id="rId5" Type="http://schemas.openxmlformats.org/officeDocument/2006/relationships/hyperlink" Target="http://linkedtv.project.cwi.nl/news/" TargetMode="External"/><Relationship Id="rId4" Type="http://schemas.openxmlformats.org/officeDocument/2006/relationships/hyperlink" Target="http://linkedtv.project.cwi.nl/news/mainscreen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troncy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microsoft.com/office/2007/relationships/hdphoto" Target="../media/hdphoto1.wdp"/><Relationship Id="rId5" Type="http://schemas.openxmlformats.org/officeDocument/2006/relationships/image" Target="../media/image33.jpe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hyperlink" Target="http://nerd.eurecom.fr/api/application.wadl" TargetMode="External"/><Relationship Id="rId3" Type="http://schemas.openxmlformats.org/officeDocument/2006/relationships/image" Target="../media/image38.png"/><Relationship Id="rId21" Type="http://schemas.openxmlformats.org/officeDocument/2006/relationships/image" Target="../media/image5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hyperlink" Target="http://nerd.eurecom.fr/ontology" TargetMode="External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hyperlink" Target="http://nerd.eurecom.fr/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785918" y="3289544"/>
            <a:ext cx="6286544" cy="1139588"/>
          </a:xfrm>
          <a:ln>
            <a:solidFill>
              <a:schemeClr val="tx1"/>
            </a:solidFill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3600" dirty="0" smtClean="0"/>
              <a:t>Contextualizing Events in </a:t>
            </a:r>
            <a:br>
              <a:rPr lang="en-US" sz="3600" dirty="0" smtClean="0"/>
            </a:br>
            <a:r>
              <a:rPr lang="en-US" sz="3600" dirty="0" smtClean="0"/>
              <a:t>TV News Shows</a:t>
            </a:r>
            <a:endParaRPr lang="en-US" sz="3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785917" y="4643446"/>
            <a:ext cx="6357983" cy="1357892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vi-VN" sz="2000" dirty="0" smtClean="0">
                <a:solidFill>
                  <a:schemeClr val="bg2"/>
                </a:solidFill>
              </a:rPr>
              <a:t>José Luis Redondo García, Laurens </a:t>
            </a:r>
            <a:r>
              <a:rPr lang="fr-FR" sz="2000" dirty="0" smtClean="0">
                <a:solidFill>
                  <a:schemeClr val="bg2"/>
                </a:solidFill>
              </a:rPr>
              <a:t/>
            </a:r>
            <a:br>
              <a:rPr lang="fr-FR" sz="2000" dirty="0" smtClean="0">
                <a:solidFill>
                  <a:schemeClr val="bg2"/>
                </a:solidFill>
              </a:rPr>
            </a:br>
            <a:r>
              <a:rPr lang="vi-VN" sz="2000" dirty="0" smtClean="0">
                <a:solidFill>
                  <a:schemeClr val="bg2"/>
                </a:solidFill>
              </a:rPr>
              <a:t>De Vocht, </a:t>
            </a:r>
            <a:r>
              <a:rPr lang="vi-VN" sz="2000" u="sng" dirty="0" smtClean="0">
                <a:solidFill>
                  <a:schemeClr val="bg2"/>
                </a:solidFill>
              </a:rPr>
              <a:t>Raphaël Troncy</a:t>
            </a:r>
            <a:r>
              <a:rPr lang="vi-VN" sz="2000" dirty="0" smtClean="0">
                <a:solidFill>
                  <a:schemeClr val="bg2"/>
                </a:solidFill>
              </a:rPr>
              <a:t>, Erik Mannens, </a:t>
            </a:r>
            <a:r>
              <a:rPr lang="fr-FR" sz="2000" dirty="0" smtClean="0">
                <a:solidFill>
                  <a:schemeClr val="bg2"/>
                </a:solidFill>
              </a:rPr>
              <a:t/>
            </a:r>
            <a:br>
              <a:rPr lang="fr-FR" sz="2000" dirty="0" smtClean="0">
                <a:solidFill>
                  <a:schemeClr val="bg2"/>
                </a:solidFill>
              </a:rPr>
            </a:br>
            <a:r>
              <a:rPr lang="vi-VN" sz="2000" dirty="0" smtClean="0">
                <a:solidFill>
                  <a:schemeClr val="bg2"/>
                </a:solidFill>
              </a:rPr>
              <a:t>Rik Van de Walle </a:t>
            </a:r>
            <a:r>
              <a:rPr lang="en-US" sz="2000" dirty="0" smtClean="0">
                <a:solidFill>
                  <a:schemeClr val="bg2"/>
                </a:solidFill>
              </a:rPr>
              <a:t/>
            </a:r>
            <a:br>
              <a:rPr lang="en-US" sz="2000" dirty="0" smtClean="0">
                <a:solidFill>
                  <a:schemeClr val="bg2"/>
                </a:solidFill>
              </a:rPr>
            </a:br>
            <a:r>
              <a:rPr lang="en-US" sz="1800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8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  <a:hlinkClick r:id="rId2"/>
              </a:rPr>
              <a:t>raphael.troncy@eurecom.fr</a:t>
            </a:r>
            <a:r>
              <a:rPr lang="en-US" sz="1800" dirty="0" smtClean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&gt; </a:t>
            </a:r>
            <a:endParaRPr lang="en-US" sz="18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Grafik 7" descr="inkedTV_4_final_LOGOPACK-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-140662"/>
            <a:ext cx="1571636" cy="1283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9481" y="1452552"/>
            <a:ext cx="1971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9" name="Group 38"/>
          <p:cNvGrpSpPr/>
          <p:nvPr/>
        </p:nvGrpSpPr>
        <p:grpSpPr>
          <a:xfrm>
            <a:off x="3000364" y="564070"/>
            <a:ext cx="3731847" cy="2436302"/>
            <a:chOff x="1331640" y="908720"/>
            <a:chExt cx="5319201" cy="3424587"/>
          </a:xfrm>
        </p:grpSpPr>
        <p:sp>
          <p:nvSpPr>
            <p:cNvPr id="40" name="Oval 39"/>
            <p:cNvSpPr/>
            <p:nvPr/>
          </p:nvSpPr>
          <p:spPr bwMode="auto">
            <a:xfrm>
              <a:off x="1835696" y="1772816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619672" y="3140968"/>
              <a:ext cx="576064" cy="576064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5292080" y="148478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44279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3851920" y="3933056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2483768" y="2852936"/>
              <a:ext cx="432048" cy="4320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2915816" y="2420888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2627784" y="1124744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1331640" y="1268760"/>
              <a:ext cx="360040" cy="3600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2771800" y="3573016"/>
              <a:ext cx="432048" cy="504056"/>
            </a:xfrm>
            <a:prstGeom prst="ellipse">
              <a:avLst/>
            </a:prstGeom>
            <a:solidFill>
              <a:srgbClr val="FF55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3275856" y="1340768"/>
              <a:ext cx="360040" cy="50405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3347864" y="3068960"/>
              <a:ext cx="360040" cy="360040"/>
            </a:xfrm>
            <a:prstGeom prst="ellipse">
              <a:avLst/>
            </a:prstGeom>
            <a:solidFill>
              <a:srgbClr val="EF895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483768" y="2204864"/>
              <a:ext cx="2376264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3131840" y="2586347"/>
              <a:ext cx="1922773" cy="266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>
              <a:stCxn id="47" idx="4"/>
            </p:cNvCxnSpPr>
            <p:nvPr/>
          </p:nvCxnSpPr>
          <p:spPr bwMode="auto">
            <a:xfrm>
              <a:off x="2807804" y="1484784"/>
              <a:ext cx="2276636" cy="14485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3563888" y="1771007"/>
              <a:ext cx="1501271" cy="11623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flipV="1">
              <a:off x="3132192" y="3003528"/>
              <a:ext cx="1943864" cy="713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>
              <a:stCxn id="51" idx="7"/>
            </p:cNvCxnSpPr>
            <p:nvPr/>
          </p:nvCxnSpPr>
          <p:spPr bwMode="auto">
            <a:xfrm flipV="1">
              <a:off x="3655177" y="2933328"/>
              <a:ext cx="1429263" cy="188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flipV="1">
              <a:off x="2835424" y="2933328"/>
              <a:ext cx="2312640" cy="1356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flipV="1">
              <a:off x="2123728" y="2852936"/>
              <a:ext cx="3024336" cy="567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1619672" y="1448780"/>
              <a:ext cx="3384376" cy="14041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Oval 60"/>
            <p:cNvSpPr/>
            <p:nvPr/>
          </p:nvSpPr>
          <p:spPr bwMode="auto">
            <a:xfrm>
              <a:off x="5076056" y="908720"/>
              <a:ext cx="288032" cy="288032"/>
            </a:xfrm>
            <a:prstGeom prst="ellipse">
              <a:avLst/>
            </a:prstGeom>
            <a:solidFill>
              <a:srgbClr val="B0276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Right"/>
              <a:lightRig rig="threePt" dir="t">
                <a:rot lat="0" lon="0" rev="0"/>
              </a:lightRig>
            </a:scene3d>
            <a:sp3d extrusionH="25400" contourW="19050" prstMaterial="softEdge">
              <a:bevelT w="158750" h="196850"/>
              <a:bevelB w="120650" h="10795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3d extrusionH="57150">
                <a:bevelT w="38100" h="38100"/>
              </a:sp3d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2" name="Straight Connector 61"/>
            <p:cNvCxnSpPr>
              <a:stCxn id="43" idx="4"/>
            </p:cNvCxnSpPr>
            <p:nvPr/>
          </p:nvCxnSpPr>
          <p:spPr bwMode="auto">
            <a:xfrm>
              <a:off x="4608004" y="1484784"/>
              <a:ext cx="540060" cy="14401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>
              <a:stCxn id="42" idx="3"/>
            </p:cNvCxnSpPr>
            <p:nvPr/>
          </p:nvCxnSpPr>
          <p:spPr bwMode="auto">
            <a:xfrm flipH="1">
              <a:off x="5076056" y="1792097"/>
              <a:ext cx="268751" cy="113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>
              <a:stCxn id="44" idx="0"/>
            </p:cNvCxnSpPr>
            <p:nvPr/>
          </p:nvCxnSpPr>
          <p:spPr bwMode="auto">
            <a:xfrm flipV="1">
              <a:off x="4031940" y="2924944"/>
              <a:ext cx="1116124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5" name="Group 13"/>
            <p:cNvGrpSpPr/>
            <p:nvPr/>
          </p:nvGrpSpPr>
          <p:grpSpPr>
            <a:xfrm>
              <a:off x="3419872" y="1268760"/>
              <a:ext cx="3230969" cy="3064547"/>
              <a:chOff x="3203848" y="980728"/>
              <a:chExt cx="3230969" cy="3064547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</a:blip>
              <a:srcRect l="12000" t="5555" r="13111" b="4815"/>
              <a:stretch/>
            </p:blipFill>
            <p:spPr>
              <a:xfrm>
                <a:off x="3203848" y="980728"/>
                <a:ext cx="2845048" cy="3064547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C"/>
                  </a:clrFrom>
                  <a:clrTo>
                    <a:srgbClr val="FFFFFC">
                      <a:alpha val="0"/>
                    </a:srgbClr>
                  </a:clrTo>
                </a:clrChange>
                <a:alphaModFix/>
              </a:blip>
              <a:srcRect l="6525" r="6165"/>
              <a:stretch/>
            </p:blipFill>
            <p:spPr>
              <a:xfrm>
                <a:off x="3698512" y="1412776"/>
                <a:ext cx="2736305" cy="2088232"/>
              </a:xfrm>
              <a:prstGeom prst="rect">
                <a:avLst/>
              </a:prstGeom>
              <a:scene3d>
                <a:camera prst="perspectiveRight" fov="7200000">
                  <a:rot lat="0" lon="19799994" rev="0"/>
                </a:camera>
                <a:lightRig rig="threePt" dir="t"/>
              </a:scene3d>
              <a:sp3d z="-285750"/>
            </p:spPr>
          </p:pic>
        </p:grpSp>
      </p:grpSp>
      <p:pic>
        <p:nvPicPr>
          <p:cNvPr id="68" name="Picture 4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1186" y="1487474"/>
            <a:ext cx="1646329" cy="110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>
            <a:off x="0" y="1196752"/>
            <a:ext cx="7452320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822" y="1142984"/>
            <a:ext cx="5759500" cy="152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b="1" dirty="0">
                <a:latin typeface="+mn-lt"/>
              </a:rPr>
              <a:t>Entity </a:t>
            </a:r>
            <a:r>
              <a:rPr lang="en-US" b="1" dirty="0" smtClean="0">
                <a:latin typeface="+mn-lt"/>
              </a:rPr>
              <a:t>clustering</a:t>
            </a:r>
            <a:r>
              <a:rPr lang="en-US" b="1" dirty="0">
                <a:latin typeface="+mn-lt"/>
              </a:rPr>
              <a:t>: </a:t>
            </a:r>
            <a:endParaRPr lang="en-US" b="1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b="1" dirty="0" err="1" smtClean="0">
                <a:latin typeface="+mn-lt"/>
              </a:rPr>
              <a:t>Centroid</a:t>
            </a:r>
            <a:r>
              <a:rPr lang="en-US" sz="1600" b="1" dirty="0" smtClean="0">
                <a:latin typeface="+mn-lt"/>
              </a:rPr>
              <a:t>-based</a:t>
            </a:r>
            <a:r>
              <a:rPr lang="en-US" sz="1600" dirty="0" smtClean="0">
                <a:latin typeface="+mn-lt"/>
              </a:rPr>
              <a:t> approach</a:t>
            </a:r>
            <a:endParaRPr lang="en-US" sz="1600" dirty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>
                <a:latin typeface="+mn-lt"/>
              </a:rPr>
              <a:t>D</a:t>
            </a:r>
            <a:r>
              <a:rPr lang="en-US" sz="1600" dirty="0" smtClean="0">
                <a:latin typeface="+mn-lt"/>
              </a:rPr>
              <a:t>istance </a:t>
            </a:r>
            <a:r>
              <a:rPr lang="en-US" sz="1600" dirty="0">
                <a:latin typeface="+mn-lt"/>
              </a:rPr>
              <a:t>metric: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dirty="0" smtClean="0">
                <a:latin typeface="+mn-lt"/>
              </a:rPr>
              <a:t>Strict string </a:t>
            </a:r>
            <a:r>
              <a:rPr lang="en-US" sz="1600" dirty="0">
                <a:latin typeface="+mn-lt"/>
              </a:rPr>
              <a:t>similarity over the </a:t>
            </a:r>
            <a:r>
              <a:rPr lang="en-US" sz="1600" dirty="0" smtClean="0">
                <a:latin typeface="+mn-lt"/>
              </a:rPr>
              <a:t>URL’s</a:t>
            </a:r>
          </a:p>
          <a:p>
            <a:pPr marL="1257300" lvl="2" indent="-342900" algn="l" eaLnBrk="0" hangingPunct="0">
              <a:spcBef>
                <a:spcPts val="3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sz="1600" dirty="0" err="1" smtClean="0">
                <a:latin typeface="+mn-lt"/>
              </a:rPr>
              <a:t>Jaro</a:t>
            </a:r>
            <a:r>
              <a:rPr lang="en-US" sz="1600" dirty="0">
                <a:latin typeface="+mn-lt"/>
              </a:rPr>
              <a:t>-Winkler string distance </a:t>
            </a:r>
            <a:r>
              <a:rPr lang="en-US" sz="1600" dirty="0" smtClean="0">
                <a:latin typeface="+mn-lt"/>
              </a:rPr>
              <a:t>over labels</a:t>
            </a:r>
            <a:endParaRPr lang="en-US" sz="16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822" y="2727160"/>
            <a:ext cx="575950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b="1" dirty="0">
                <a:latin typeface="+mn-lt"/>
              </a:rPr>
              <a:t>Entity </a:t>
            </a:r>
            <a:r>
              <a:rPr lang="en-US" b="1" dirty="0" smtClean="0">
                <a:latin typeface="+mn-lt"/>
              </a:rPr>
              <a:t>re-ranking </a:t>
            </a:r>
            <a:r>
              <a:rPr lang="en-US" dirty="0" smtClean="0">
                <a:latin typeface="+mn-lt"/>
              </a:rPr>
              <a:t>according to</a:t>
            </a:r>
            <a:r>
              <a:rPr lang="en-US" b="1" dirty="0" smtClean="0">
                <a:latin typeface="+mn-lt"/>
              </a:rPr>
              <a:t>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Relative </a:t>
            </a:r>
            <a:r>
              <a:rPr lang="en-US" sz="1600" dirty="0">
                <a:latin typeface="+mn-lt"/>
              </a:rPr>
              <a:t>frequency in the transcripts </a:t>
            </a:r>
            <a:endParaRPr lang="en-US" sz="1600" dirty="0" smtClean="0">
              <a:latin typeface="+mn-lt"/>
            </a:endParaRP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Relative </a:t>
            </a:r>
            <a:r>
              <a:rPr lang="en-US" sz="1600" dirty="0">
                <a:latin typeface="+mn-lt"/>
              </a:rPr>
              <a:t>frequency over the additional </a:t>
            </a:r>
            <a:r>
              <a:rPr lang="en-US" sz="1600" dirty="0" smtClean="0">
                <a:latin typeface="+mn-lt"/>
              </a:rPr>
              <a:t>documents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Average confidence score from the extractors</a:t>
            </a:r>
            <a:endParaRPr lang="en-US" sz="16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830" y="4167320"/>
            <a:ext cx="5758930" cy="179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600"/>
              </a:spcBef>
              <a:spcAft>
                <a:spcPts val="0"/>
              </a:spcAft>
              <a:buClr>
                <a:srgbClr val="0099CC"/>
              </a:buClr>
              <a:buFont typeface="Wingdings" pitchFamily="2" charset="2"/>
              <a:buChar char="§"/>
            </a:pPr>
            <a:r>
              <a:rPr lang="en-US" b="1" dirty="0" smtClean="0">
                <a:latin typeface="+mn-lt"/>
              </a:rPr>
              <a:t>Output: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Frequent entities are promoted 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Entities not disambiguated can be identified with a URL by transitivity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Same happens with erroneous labels</a:t>
            </a:r>
          </a:p>
          <a:p>
            <a:pPr marL="742950" lvl="1" indent="-285750" algn="l" eaLnBrk="0" hangingPunct="0">
              <a:spcBef>
                <a:spcPct val="20000"/>
              </a:spcBef>
              <a:buClr>
                <a:srgbClr val="0099CC"/>
              </a:buClr>
              <a:buFont typeface="Wingdings" pitchFamily="2" charset="2"/>
              <a:buChar char="Ø"/>
            </a:pPr>
            <a:r>
              <a:rPr lang="en-US" sz="1600" dirty="0" smtClean="0">
                <a:latin typeface="+mn-lt"/>
              </a:rPr>
              <a:t>Relevant but non-spotted entities arise (example: </a:t>
            </a:r>
            <a:r>
              <a:rPr lang="en-US" sz="1600" b="1" dirty="0" smtClean="0">
                <a:latin typeface="+mn-lt"/>
              </a:rPr>
              <a:t>N</a:t>
            </a:r>
            <a:r>
              <a:rPr lang="en-US" sz="1600" dirty="0" smtClean="0">
                <a:latin typeface="+mn-lt"/>
              </a:rPr>
              <a:t>)</a:t>
            </a:r>
            <a:endParaRPr lang="en-US" sz="1600" dirty="0"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Expansion: step 4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10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650476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04 at 12.29.1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62856"/>
            <a:ext cx="6408712" cy="1999845"/>
          </a:xfrm>
          <a:prstGeom prst="rect">
            <a:avLst/>
          </a:prstGeom>
        </p:spPr>
      </p:pic>
      <p:pic>
        <p:nvPicPr>
          <p:cNvPr id="3" name="Picture 2" descr="Screen Shot 2014-04-04 at 12.30.4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8604448" cy="3034200"/>
          </a:xfrm>
          <a:prstGeom prst="rect">
            <a:avLst/>
          </a:prstGeom>
        </p:spPr>
      </p:pic>
      <p:sp>
        <p:nvSpPr>
          <p:cNvPr id="163" name="Trapezoid 162"/>
          <p:cNvSpPr/>
          <p:nvPr/>
        </p:nvSpPr>
        <p:spPr bwMode="auto">
          <a:xfrm>
            <a:off x="323528" y="2924944"/>
            <a:ext cx="8568952" cy="440432"/>
          </a:xfrm>
          <a:prstGeom prst="trapezoid">
            <a:avLst>
              <a:gd name="adj" fmla="val 285791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339752" y="2996952"/>
            <a:ext cx="451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288" y="474576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474" y="4954361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96" y="350100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5496" y="367883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5496" y="385665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5496" y="403447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0474" y="4567940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474" y="4390118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066" y="421229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66" y="531000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066" y="5132183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066" y="5487827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066" y="5665649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066" y="602128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066" y="5843471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Expansion: Results</a:t>
            </a:r>
            <a:endParaRPr lang="en-US" dirty="0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11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9546235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126870" y="1988840"/>
            <a:ext cx="3440544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</a:t>
            </a:r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Entity Context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12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8917024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devocht\Documents\connected_fig\step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06" y="1991680"/>
            <a:ext cx="4784576" cy="3937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4282" y="1097805"/>
            <a:ext cx="8715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latin typeface="+mn-lt"/>
              </a:rPr>
              <a:t>For each pair of results:</a:t>
            </a:r>
          </a:p>
          <a:p>
            <a:pPr marL="342900" indent="-342900" algn="l"/>
            <a:r>
              <a:rPr lang="en-US" sz="2400" dirty="0" smtClean="0">
                <a:latin typeface="+mn-lt"/>
              </a:rPr>
              <a:t>Iteratively generate </a:t>
            </a:r>
            <a:r>
              <a:rPr lang="en-US" sz="2400" dirty="0" err="1" smtClean="0">
                <a:latin typeface="+mn-lt"/>
              </a:rPr>
              <a:t>DBpedia</a:t>
            </a:r>
            <a:r>
              <a:rPr lang="en-US" sz="2400" dirty="0" smtClean="0">
                <a:latin typeface="+mn-lt"/>
              </a:rPr>
              <a:t> paths using the </a:t>
            </a:r>
            <a:r>
              <a:rPr lang="en-US" sz="2400" b="1" dirty="0" err="1" smtClean="0">
                <a:latin typeface="+mn-lt"/>
              </a:rPr>
              <a:t>EiCE</a:t>
            </a:r>
            <a:r>
              <a:rPr lang="en-US" sz="2400" dirty="0" smtClean="0">
                <a:latin typeface="+mn-lt"/>
              </a:rPr>
              <a:t> engine [1]</a:t>
            </a:r>
            <a:endParaRPr lang="en-US" sz="24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306" y="5804217"/>
            <a:ext cx="4786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n-lt"/>
              </a:rPr>
              <a:t>[1] </a:t>
            </a:r>
            <a:r>
              <a:rPr lang="en-US" sz="2400" dirty="0" smtClean="0">
                <a:latin typeface="+mn-lt"/>
                <a:hlinkClick r:id="rId3"/>
              </a:rPr>
              <a:t>http://github.com/mmlab/eice</a:t>
            </a:r>
            <a:r>
              <a:rPr lang="en-US" sz="2400" dirty="0" smtClean="0">
                <a:latin typeface="+mn-lt"/>
              </a:rPr>
              <a:t> </a:t>
            </a:r>
            <a:endParaRPr lang="en-US" sz="24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00166" y="1968890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860062" y="3913106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5" name="Date Placeholder 33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6" name="Footer Placeholder 35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7" name="Slide Number Placeholder 34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13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48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79862" y="3514118"/>
            <a:ext cx="15190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126063" y="2455484"/>
            <a:ext cx="2670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64542" y="5620424"/>
            <a:ext cx="56886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Path</a:t>
            </a:r>
            <a:r>
              <a:rPr kumimoji="0" lang="en-US" altLang="en-US" sz="140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1 = Barack Obama – Abdul </a:t>
            </a:r>
            <a:r>
              <a:rPr kumimoji="0" lang="en-US" altLang="en-US" sz="140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Kallon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Freetown</a:t>
            </a:r>
            <a:r>
              <a:rPr kumimoji="0" lang="en-US" altLang="en-US" sz="140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United Stat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es -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– Russia </a:t>
            </a:r>
            <a:r>
              <a:rPr kumimoji="0" lang="en-US" altLang="en-US" sz="1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endParaRPr kumimoji="0" lang="en-US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8518" y="1857934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6148414" y="3802150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395536" y="980728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+mn-lt"/>
              </a:rPr>
              <a:t>Computing of initial path: </a:t>
            </a:r>
            <a:endParaRPr lang="en-US" sz="2400" b="1" dirty="0" smtClean="0">
              <a:latin typeface="+mn-lt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400" dirty="0">
                <a:latin typeface="+mn-lt"/>
              </a:rPr>
              <a:t>Preferring links with lower weight first (thinner lines)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3998" y="1785926"/>
            <a:ext cx="4824537" cy="41044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7" name="Date Placeholder 12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8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9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14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0625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0"/>
          <p:cNvGrpSpPr/>
          <p:nvPr/>
        </p:nvGrpSpPr>
        <p:grpSpPr>
          <a:xfrm>
            <a:off x="2195736" y="1772817"/>
            <a:ext cx="4824536" cy="3960440"/>
            <a:chOff x="1769180" y="1295400"/>
            <a:chExt cx="5935838" cy="4912417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69180" y="1295400"/>
              <a:ext cx="5935838" cy="491241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7514518" y="5562600"/>
              <a:ext cx="190500" cy="645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7514518" y="5664103"/>
            <a:ext cx="190500" cy="645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828600" y="4005064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.</a:t>
            </a:r>
            <a:endParaRPr lang="en-US" sz="2000" b="1" dirty="0"/>
          </a:p>
        </p:txBody>
      </p:sp>
      <p:sp>
        <p:nvSpPr>
          <p:cNvPr id="6" name="Oval 5"/>
          <p:cNvSpPr/>
          <p:nvPr/>
        </p:nvSpPr>
        <p:spPr>
          <a:xfrm>
            <a:off x="5580112" y="3212976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71800" y="2708920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07904" y="2780928"/>
            <a:ext cx="342900" cy="342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46571" y="2815679"/>
            <a:ext cx="8688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:Russia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0470" y="2516772"/>
            <a:ext cx="14394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Abdul_Kallon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44208" y="4797152"/>
            <a:ext cx="1382710" cy="584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smtClean="0"/>
              <a:t>Independent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_(politician)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023056" y="4389566"/>
            <a:ext cx="151906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sx="165000" sy="165000" algn="t" rotWithShape="0">
                    <a:schemeClr val="bg1">
                      <a:alpha val="40000"/>
                    </a:schemeClr>
                  </a:outerShdw>
                </a:effectLst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sx="165000" sy="165000" algn="t" rotWithShape="0">
                    <a:schemeClr val="bg1">
                      <a:alpha val="40000"/>
                    </a:schemeClr>
                  </a:outerShdw>
                </a:effectLst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5400000" sx="165000" sy="165000" algn="t" rotWithShape="0">
                  <a:schemeClr val="bg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31840" y="1731586"/>
            <a:ext cx="21231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Columbia_University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563888" y="3954542"/>
            <a:ext cx="106952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err="1" smtClean="0"/>
              <a:t>NewYork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923928" y="4941168"/>
            <a:ext cx="1636786" cy="584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lang="en-US" sz="1600" dirty="0" err="1" smtClean="0"/>
              <a:t>New_York_City</a:t>
            </a:r>
            <a:endParaRPr lang="en-US" sz="16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(leader)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5720" y="1109947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+mn-lt"/>
              </a:rPr>
              <a:t>Visited nodes being ignored in next </a:t>
            </a:r>
            <a:r>
              <a:rPr lang="en-US" sz="2400" b="1" dirty="0" smtClean="0">
                <a:latin typeface="+mn-lt"/>
              </a:rPr>
              <a:t>iteration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971600" y="3429000"/>
            <a:ext cx="15190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United_States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4205833" y="2370366"/>
            <a:ext cx="2670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Edward_Wilmot_Blyden_III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1763688" y="5786454"/>
            <a:ext cx="60486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z="14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Path 2 = Barack Obama – Columbia University – United States – New York City– New York City(Leader) – Independent Politician -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endParaRPr lang="en-US" alt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37" name="Date Placeholder 12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8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9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15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1048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4" grpId="0"/>
      <p:bldP spid="22" grpId="0"/>
      <p:bldP spid="23" grpId="0"/>
      <p:bldP spid="27" grpId="0"/>
      <p:bldP spid="28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728" y="1772816"/>
            <a:ext cx="4896544" cy="39604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9608" y="1052736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+mn-lt"/>
              </a:rPr>
              <a:t>Iterating continues until no more paths can be found</a:t>
            </a:r>
            <a:endParaRPr lang="en-US" sz="2400" b="1" dirty="0">
              <a:latin typeface="+mn-lt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7500958" y="4929198"/>
            <a:ext cx="788988" cy="1089089"/>
            <a:chOff x="7543800" y="5181599"/>
            <a:chExt cx="788988" cy="1089089"/>
          </a:xfrm>
        </p:grpSpPr>
        <p:pic>
          <p:nvPicPr>
            <p:cNvPr id="2050" name="Picture 2" descr="C:\Users\ldevocht\Documents\connected_fig\step_loo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5194363"/>
              <a:ext cx="788988" cy="1076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7543800" y="5270563"/>
              <a:ext cx="161218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153400" y="5181599"/>
              <a:ext cx="179388" cy="127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580256" y="1772816"/>
            <a:ext cx="2335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 </a:t>
            </a:r>
            <a:r>
              <a:rPr lang="en-US" sz="1600" dirty="0" err="1" smtClean="0"/>
              <a:t>Barack_Obama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5940152" y="3717032"/>
            <a:ext cx="220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:</a:t>
            </a:r>
            <a:r>
              <a:rPr lang="en-US" sz="1600" dirty="0" err="1" smtClean="0"/>
              <a:t>Vladimir_Putin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5085184"/>
            <a:ext cx="72008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9" name="Date Placeholder 12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20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21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16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71149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5576" y="1556792"/>
            <a:ext cx="74676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Length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(Path 1)  = 6</a:t>
            </a:r>
          </a:p>
          <a:p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Length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(Path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 2)  = 7</a:t>
            </a:r>
          </a:p>
          <a:p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… </a:t>
            </a:r>
          </a:p>
          <a:p>
            <a:r>
              <a:rPr lang="en-US" sz="1400" b="1" i="1" dirty="0" smtClean="0">
                <a:solidFill>
                  <a:srgbClr val="000000"/>
                </a:solidFill>
                <a:latin typeface="Arial"/>
                <a:cs typeface="Arial"/>
              </a:rPr>
              <a:t>Length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(Path k)  = n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____________________________________________________________________________________________</a:t>
            </a:r>
          </a:p>
          <a:p>
            <a:r>
              <a:rPr lang="en-US" b="1" dirty="0" err="1" smtClean="0">
                <a:solidFill>
                  <a:srgbClr val="000000"/>
                </a:solidFill>
                <a:latin typeface="Arial"/>
                <a:cs typeface="Arial"/>
              </a:rPr>
              <a:t>Average_Length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 (: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Barack_Obama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, :</a:t>
            </a:r>
            <a:r>
              <a:rPr lang="en-US" dirty="0" err="1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) = (13 + … + n)/k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536" y="4005064"/>
            <a:ext cx="82809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i="1" dirty="0" smtClean="0">
                <a:solidFill>
                  <a:srgbClr val="000000"/>
                </a:solidFill>
                <a:latin typeface="Arial"/>
                <a:cs typeface="Arial"/>
              </a:rPr>
              <a:t>Distance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(: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Barack_Obama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,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:</a:t>
            </a:r>
            <a:r>
              <a:rPr kumimoji="0" lang="en-US" altLang="en-US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Vladimir_Putin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 (*)  = </a:t>
            </a:r>
            <a:r>
              <a:rPr kumimoji="0" lang="en-US" altLang="en-US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cs typeface="Arial"/>
              </a:rPr>
              <a:t>normalize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Average_Length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)</a:t>
            </a:r>
          </a:p>
          <a:p>
            <a:endParaRPr lang="en-US" altLang="en-US" dirty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        …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         …</a:t>
            </a:r>
            <a:endParaRPr lang="en-US" altLang="en-US" dirty="0">
              <a:solidFill>
                <a:srgbClr val="000000"/>
              </a:solidFill>
              <a:latin typeface="Arial Unicode MS" pitchFamily="34" charset="-128"/>
              <a:cs typeface="Arial" pitchFamily="34" charset="0"/>
            </a:endParaRPr>
          </a:p>
          <a:p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_____________________________________________________________________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Adjacency Matrix 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(**)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0" y="3068960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83568" y="4293096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2"/>
              </a:rPr>
              <a:t>(*) http://demo.everythingisconnected.be/estimated_normalized_distance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168244" y="1071546"/>
            <a:ext cx="8786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+mn-lt"/>
              </a:rPr>
              <a:t>Computation of the average path </a:t>
            </a:r>
            <a:r>
              <a:rPr lang="en-US" sz="2400" b="1" dirty="0" smtClean="0">
                <a:latin typeface="+mn-lt"/>
              </a:rPr>
              <a:t>lengths after </a:t>
            </a:r>
            <a:r>
              <a:rPr lang="en-US" sz="2400" b="1" dirty="0">
                <a:latin typeface="+mn-lt"/>
              </a:rPr>
              <a:t>k iterations</a:t>
            </a:r>
            <a:r>
              <a:rPr lang="en-US" sz="2400" b="1" dirty="0" smtClean="0">
                <a:latin typeface="+mn-lt"/>
              </a:rPr>
              <a:t>:</a:t>
            </a:r>
            <a:endParaRPr lang="en-US" sz="2400" b="1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568" y="5929535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u="sng" dirty="0" smtClean="0">
                <a:hlinkClick r:id="rId3"/>
              </a:rPr>
              <a:t>(**) http</a:t>
            </a:r>
            <a:r>
              <a:rPr lang="en-US" sz="1400" u="sng" dirty="0">
                <a:hlinkClick r:id="rId3"/>
              </a:rPr>
              <a:t>://demo.everythingisconnected.be/estimated_normalized_distance_matrix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2000" y="4653136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2nd Workshop on Social News on the Web (SNOW) @ WWW 2014</a:t>
            </a:r>
            <a:endParaRPr lang="fr-FR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17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030597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6000"/>
    </mc:Choice>
    <mc:Fallback>
      <p:transition spd="slow" advTm="16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55776" y="530120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Adjacency </a:t>
            </a:r>
            <a:r>
              <a:rPr lang="en-US" dirty="0"/>
              <a:t>Matrix </a:t>
            </a:r>
            <a:r>
              <a:rPr lang="en-US" b="1" dirty="0" err="1"/>
              <a:t>M</a:t>
            </a:r>
            <a:r>
              <a:rPr lang="en-US" b="1" baseline="-25000" dirty="0" err="1"/>
              <a:t>i,j</a:t>
            </a:r>
            <a:r>
              <a:rPr lang="en-US" b="1" baseline="-25000" dirty="0"/>
              <a:t> </a:t>
            </a:r>
            <a:endParaRPr lang="en-US" b="1" baseline="-25000" dirty="0" smtClean="0"/>
          </a:p>
          <a:p>
            <a:r>
              <a:rPr lang="en-US" sz="1400" dirty="0" smtClean="0">
                <a:latin typeface="Courier New"/>
                <a:cs typeface="Courier New"/>
              </a:rPr>
              <a:t>D(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i</a:t>
            </a:r>
            <a:r>
              <a:rPr lang="en-US" sz="1400" baseline="-25000" dirty="0" smtClean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,</a:t>
            </a:r>
            <a:r>
              <a:rPr lang="en-US" sz="1400" dirty="0" err="1" smtClean="0">
                <a:latin typeface="Courier New"/>
                <a:cs typeface="Courier New"/>
              </a:rPr>
              <a:t>e</a:t>
            </a:r>
            <a:r>
              <a:rPr lang="en-US" sz="1400" baseline="-25000" dirty="0" err="1" smtClean="0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) =</a:t>
            </a:r>
            <a:r>
              <a:rPr lang="en-US" sz="1400" dirty="0" err="1" smtClean="0">
                <a:latin typeface="Courier New"/>
                <a:cs typeface="Courier New"/>
              </a:rPr>
              <a:t>Avg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lenght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smtClean="0">
                <a:latin typeface="Courier New"/>
                <a:cs typeface="Courier New"/>
              </a:rPr>
              <a:t>Paths(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i</a:t>
            </a:r>
            <a:r>
              <a:rPr lang="en-US" sz="1400" dirty="0" smtClean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e</a:t>
            </a:r>
            <a:r>
              <a:rPr lang="en-US" sz="1400" baseline="-25000" dirty="0" err="1">
                <a:latin typeface="Courier New"/>
                <a:cs typeface="Courier New"/>
              </a:rPr>
              <a:t>j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))))</a:t>
            </a:r>
          </a:p>
        </p:txBody>
      </p:sp>
      <p:pic>
        <p:nvPicPr>
          <p:cNvPr id="10" name="Picture 9" descr="Screen Shot 2014-04-04 at 12.39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7018432" cy="3518206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 bwMode="auto">
          <a:xfrm>
            <a:off x="1475656" y="1844824"/>
            <a:ext cx="3960440" cy="1944216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66520" y="1484784"/>
            <a:ext cx="217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Context Coherence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162" name="Rounded Rectangle 161"/>
          <p:cNvSpPr/>
          <p:nvPr/>
        </p:nvSpPr>
        <p:spPr bwMode="auto">
          <a:xfrm>
            <a:off x="1403648" y="4005064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 bwMode="auto">
          <a:xfrm>
            <a:off x="1403648" y="4869160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57BA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>
            <a:off x="1403648" y="4653136"/>
            <a:ext cx="6480720" cy="216024"/>
          </a:xfrm>
          <a:prstGeom prst="round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5536" y="3933056"/>
            <a:ext cx="946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Wikileaks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51520" y="4561383"/>
            <a:ext cx="1066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Kucherena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5496" y="4797152"/>
            <a:ext cx="1314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Sheremetyevo</a:t>
            </a:r>
            <a:r>
              <a:rPr lang="en-US" sz="1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venir Book"/>
                <a:cs typeface="Avenir Book"/>
              </a:rPr>
              <a:t> </a:t>
            </a:r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  <a:p>
            <a:endParaRPr lang="en-US" sz="1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venir Book"/>
              <a:cs typeface="Avenir Book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Adjacency Matrix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18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031810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2" grpId="0" animBg="1"/>
      <p:bldP spid="164" grpId="0" animBg="1"/>
      <p:bldP spid="166" grpId="0" animBg="1"/>
      <p:bldP spid="170" grpId="0"/>
      <p:bldP spid="172" grpId="0"/>
      <p:bldP spid="1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4-04-04 at 1.29.4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8" y="1683138"/>
            <a:ext cx="7849559" cy="2376264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1928794" y="1142984"/>
            <a:ext cx="5639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n-lt"/>
              </a:rPr>
              <a:t>Frequent</a:t>
            </a:r>
            <a:r>
              <a:rPr lang="en-US" sz="2400" b="1" dirty="0" smtClean="0">
                <a:latin typeface="+mn-lt"/>
              </a:rPr>
              <a:t> Nodes </a:t>
            </a:r>
            <a:r>
              <a:rPr lang="en-US" sz="2400" dirty="0" smtClean="0">
                <a:latin typeface="+mn-lt"/>
              </a:rPr>
              <a:t>and</a:t>
            </a:r>
            <a:r>
              <a:rPr lang="en-US" sz="2400" b="1" dirty="0" smtClean="0">
                <a:latin typeface="+mn-lt"/>
              </a:rPr>
              <a:t> Properties</a:t>
            </a:r>
            <a:endParaRPr lang="en-US" sz="2400" b="1" baseline="-25000" dirty="0" smtClean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9056" y="4370394"/>
            <a:ext cx="3214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In the context of the news program,</a:t>
            </a:r>
            <a:r>
              <a:rPr lang="en-US" sz="2000" dirty="0" smtClean="0">
                <a:solidFill>
                  <a:srgbClr val="BD4B00"/>
                </a:solidFill>
                <a:latin typeface="+mn-lt"/>
              </a:rPr>
              <a:t> </a:t>
            </a:r>
            <a:r>
              <a:rPr lang="en-US" sz="2000" b="1" dirty="0" smtClean="0">
                <a:solidFill>
                  <a:srgbClr val="BD4B00"/>
                </a:solidFill>
                <a:latin typeface="+mn-lt"/>
              </a:rPr>
              <a:t>geographical</a:t>
            </a:r>
            <a:r>
              <a:rPr lang="en-US" sz="2000" dirty="0" smtClean="0">
                <a:solidFill>
                  <a:srgbClr val="BD4B00"/>
                </a:solidFill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and</a:t>
            </a:r>
            <a:r>
              <a:rPr lang="en-US" sz="2000" dirty="0" smtClean="0">
                <a:solidFill>
                  <a:srgbClr val="418B42"/>
                </a:solidFill>
                <a:latin typeface="+mn-lt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latin typeface="+mn-lt"/>
              </a:rPr>
              <a:t>political</a:t>
            </a:r>
            <a:r>
              <a:rPr lang="en-US" sz="2000" dirty="0" smtClean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themes are dominant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10542" y="2115186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4414" y="4357694"/>
            <a:ext cx="2789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Some </a:t>
            </a:r>
            <a:r>
              <a:rPr lang="en-US" sz="2000" b="1" dirty="0" smtClean="0">
                <a:solidFill>
                  <a:srgbClr val="000000"/>
                </a:solidFill>
                <a:latin typeface="+mn-lt"/>
              </a:rPr>
              <a:t>frequent classes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already detected are further </a:t>
            </a:r>
            <a:r>
              <a:rPr lang="en-US" sz="2000" b="1" dirty="0" smtClean="0">
                <a:solidFill>
                  <a:srgbClr val="000000"/>
                </a:solidFill>
                <a:latin typeface="+mn-lt"/>
              </a:rPr>
              <a:t>promoted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10542" y="252923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10542" y="2736255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10542" y="3150301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10542" y="356434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10542" y="377137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10542" y="335732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10542" y="2943278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10542" y="2322209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BD4B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US" sz="1400" dirty="0">
              <a:solidFill>
                <a:srgbClr val="BD4B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5646" y="2547234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5646" y="2383473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5646" y="2959537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19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145598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Main Scree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296312" y="175632"/>
            <a:ext cx="10869104" cy="611088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2</a:t>
            </a:fld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4-04-04 at 12.30.41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3" r="76489"/>
          <a:stretch/>
        </p:blipFill>
        <p:spPr>
          <a:xfrm>
            <a:off x="107504" y="1988839"/>
            <a:ext cx="2304256" cy="35283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14282" y="1571612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+mn-lt"/>
              </a:rPr>
              <a:t>NE Expansion</a:t>
            </a:r>
            <a:endParaRPr lang="en-US" sz="2000" b="1" baseline="-25000" dirty="0" smtClean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43504" y="1571612"/>
            <a:ext cx="3064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latin typeface="+mn-lt"/>
              </a:rPr>
              <a:t>DBPedia</a:t>
            </a:r>
            <a:r>
              <a:rPr lang="en-US" sz="2000" b="1" dirty="0" smtClean="0">
                <a:latin typeface="+mn-lt"/>
              </a:rPr>
              <a:t> Connectivity</a:t>
            </a:r>
            <a:endParaRPr lang="en-US" sz="2000" b="1" baseline="-25000" dirty="0" smtClean="0">
              <a:latin typeface="+mn-lt"/>
            </a:endParaRPr>
          </a:p>
        </p:txBody>
      </p:sp>
      <p:sp>
        <p:nvSpPr>
          <p:cNvPr id="18" name="Trapezoid 17"/>
          <p:cNvSpPr/>
          <p:nvPr/>
        </p:nvSpPr>
        <p:spPr bwMode="auto">
          <a:xfrm>
            <a:off x="2411760" y="2060848"/>
            <a:ext cx="1008112" cy="3456384"/>
          </a:xfrm>
          <a:prstGeom prst="trapezoid">
            <a:avLst>
              <a:gd name="adj" fmla="val 0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99000">
                <a:srgbClr val="B7F5FB"/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7784" y="2712976"/>
            <a:ext cx="461665" cy="219367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6656" y="44820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82842" y="428064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47864" y="2204864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347864" y="2406287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347864" y="2607710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347864" y="2809133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382842" y="3211979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82842" y="301055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47864" y="3413402"/>
            <a:ext cx="37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356656" y="36148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6656" y="3847025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2842" y="4079226"/>
            <a:ext cx="341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1400" dirty="0">
              <a:solidFill>
                <a:srgbClr val="418B4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56656" y="4714272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56656" y="4946473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56656" y="5178678"/>
            <a:ext cx="36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1" y="2060848"/>
            <a:ext cx="5346089" cy="3456384"/>
          </a:xfrm>
          <a:prstGeom prst="rect">
            <a:avLst/>
          </a:prstGeom>
        </p:spPr>
      </p:pic>
      <p:sp>
        <p:nvSpPr>
          <p:cNvPr id="40" name="Titl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via </a:t>
            </a:r>
            <a:r>
              <a:rPr lang="en-US" dirty="0" err="1" smtClean="0"/>
              <a:t>EiCE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20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617499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75656" y="56612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9512" y="993502"/>
            <a:ext cx="87849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2000" b="1" dirty="0" smtClean="0">
                <a:latin typeface="+mn-lt"/>
              </a:rPr>
              <a:t>Setup: </a:t>
            </a:r>
            <a:r>
              <a:rPr lang="en-US" sz="2000" dirty="0" smtClean="0">
                <a:latin typeface="+mn-lt"/>
              </a:rPr>
              <a:t>Expert defines the </a:t>
            </a:r>
            <a:r>
              <a:rPr lang="en-US" sz="2000" u="sng" dirty="0" smtClean="0">
                <a:latin typeface="+mn-lt"/>
              </a:rPr>
              <a:t>list of relevant concepts </a:t>
            </a:r>
            <a:r>
              <a:rPr lang="en-US" sz="2000" dirty="0" smtClean="0">
                <a:latin typeface="+mn-lt"/>
              </a:rPr>
              <a:t>for the newscast based on a deep analysis of the main argument and the feedback of </a:t>
            </a:r>
            <a:r>
              <a:rPr lang="en-US" sz="2000" u="sng" dirty="0" smtClean="0">
                <a:latin typeface="+mn-lt"/>
              </a:rPr>
              <a:t>8 users </a:t>
            </a:r>
            <a:r>
              <a:rPr lang="en-US" sz="2000" dirty="0" smtClean="0">
                <a:latin typeface="+mn-lt"/>
              </a:rPr>
              <a:t>participating in a user experience study [*]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79769262"/>
              </p:ext>
            </p:extLst>
          </p:nvPr>
        </p:nvGraphicFramePr>
        <p:xfrm>
          <a:off x="323528" y="1988840"/>
          <a:ext cx="8568951" cy="4394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34866"/>
                <a:gridCol w="2281557"/>
                <a:gridCol w="1402124"/>
                <a:gridCol w="1458817"/>
                <a:gridCol w="18915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GT Entity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Expert’s Comment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Extraction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Expansion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DBpedia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Connectivity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Edward Snowden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Public figure. He is the “who” of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Russia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The location, but also an actor, the indirect object of the main</a:t>
                      </a:r>
                      <a:r>
                        <a:rPr lang="en-US" sz="800" baseline="0" dirty="0" smtClean="0"/>
                        <a:t> sentence “”to whom”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7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Political Asylum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This is</a:t>
                      </a:r>
                      <a:r>
                        <a:rPr lang="en-US" sz="800" baseline="0" dirty="0" smtClean="0"/>
                        <a:t> related to the “what” of the news. This is the Snowden’s request, the direct object.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CIA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Background information on related to Snowden,</a:t>
                      </a:r>
                      <a:r>
                        <a:rPr lang="en-US" sz="800" baseline="0" dirty="0" smtClean="0"/>
                        <a:t> since he is an ex-CIA employee. An axe in a wider sense, not this item in particular, but on Snowden’s history.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1037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Sheremetyevo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Airport, specific location of</a:t>
                      </a:r>
                      <a:r>
                        <a:rPr lang="en-US" sz="800" baseline="0" dirty="0" smtClean="0"/>
                        <a:t> the news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Anatoly </a:t>
                      </a:r>
                      <a:r>
                        <a:rPr lang="en-US" sz="1200" dirty="0" err="1" smtClean="0"/>
                        <a:t>Kucherena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Secondary actor and</a:t>
                      </a:r>
                      <a:r>
                        <a:rPr lang="en-US" sz="800" baseline="0" dirty="0" smtClean="0"/>
                        <a:t> speaker in the video. Information about an interview of person expressing his opinion.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57BA58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200" dirty="0" smtClean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 Department</a:t>
                      </a:r>
                      <a:r>
                        <a:rPr lang="en-US" sz="1200" baseline="0" dirty="0" smtClean="0"/>
                        <a:t> of State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Involved organization. Not</a:t>
                      </a:r>
                      <a:r>
                        <a:rPr lang="en-US" sz="800" baseline="0" dirty="0" smtClean="0"/>
                        <a:t> mentioned  but related with the main subject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57BA5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Entities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“human-rights”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“extradition” 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n-lt"/>
                        </a:rPr>
                        <a:t>Minister of Russia, “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Igor </a:t>
                      </a:r>
                      <a:r>
                        <a:rPr lang="en-US" sz="1200" b="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Shuvalov</a:t>
                      </a:r>
                      <a:r>
                        <a:rPr lang="en-US" sz="12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40689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Other Comments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Better</a:t>
                      </a:r>
                      <a:r>
                        <a:rPr lang="en-US" sz="1100" b="1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ranking: 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Entities like “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Sheremetyevo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” scored higher</a:t>
                      </a:r>
                      <a:endParaRPr lang="en-US" sz="10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Edward Snowden Asylum 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08/04/2014 - </a:t>
            </a:r>
            <a:endParaRPr lang="fr-F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21</a:t>
            </a:fld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785918" y="5980131"/>
            <a:ext cx="528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</a:pPr>
            <a:r>
              <a:rPr lang="en-US" sz="1200" dirty="0" smtClean="0"/>
              <a:t> </a:t>
            </a:r>
            <a:r>
              <a:rPr lang="en-US" sz="1200" b="1" dirty="0" smtClean="0"/>
              <a:t>[</a:t>
            </a:r>
            <a:r>
              <a:rPr lang="en-US" sz="1200" b="1" dirty="0"/>
              <a:t>*] </a:t>
            </a:r>
            <a:r>
              <a:rPr lang="en-US" sz="1200" dirty="0"/>
              <a:t>L. Perez Romero, R. </a:t>
            </a:r>
            <a:r>
              <a:rPr lang="en-US" sz="1200" dirty="0" err="1"/>
              <a:t>Ahn</a:t>
            </a:r>
            <a:r>
              <a:rPr lang="en-US" sz="1200" dirty="0"/>
              <a:t>, and L. Hardman. </a:t>
            </a:r>
            <a:r>
              <a:rPr lang="en-US" sz="1200" i="1" dirty="0" err="1" smtClean="0"/>
              <a:t>LinkedTV</a:t>
            </a:r>
            <a:r>
              <a:rPr lang="en-US" sz="1200" i="1" dirty="0" smtClean="0"/>
              <a:t> News</a:t>
            </a:r>
            <a:r>
              <a:rPr lang="en-US" sz="1200" i="1" dirty="0"/>
              <a:t>: designing a </a:t>
            </a:r>
            <a:r>
              <a:rPr lang="en-US" sz="1200" i="1" dirty="0" smtClean="0"/>
              <a:t>second screen </a:t>
            </a:r>
            <a:r>
              <a:rPr lang="en-US" sz="1200" i="1" dirty="0"/>
              <a:t>companion for web-enriched news broadcasts.</a:t>
            </a:r>
          </a:p>
        </p:txBody>
      </p:sp>
    </p:spTree>
    <p:extLst>
      <p:ext uri="{BB962C8B-B14F-4D97-AF65-F5344CB8AC3E}">
        <p14:creationId xmlns="" xmlns:p14="http://schemas.microsoft.com/office/powerpoint/2010/main" val="21361404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5112568" cy="37328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2360893"/>
            <a:ext cx="5184576" cy="379098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436096" y="1556792"/>
            <a:ext cx="35283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4"/>
              </a:rPr>
              <a:t>http://linkedtv.project.cwi.nl/news/mainscreen.html</a:t>
            </a:r>
            <a:endParaRPr lang="en-US" sz="16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-32" y="5643578"/>
            <a:ext cx="36066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spcAft>
                <a:spcPts val="1200"/>
              </a:spcAft>
              <a:buFont typeface="Wingdings" charset="2"/>
              <a:buChar char="§"/>
            </a:pPr>
            <a:r>
              <a:rPr lang="en-US" sz="1600" u="sng" dirty="0">
                <a:hlinkClick r:id="rId5"/>
              </a:rPr>
              <a:t>http://linkedtv.project.cwi.nl/news/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0" y="5301208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Second Screen @ </a:t>
            </a:r>
            <a:endParaRPr lang="en-US" baseline="-25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508104" y="1268760"/>
            <a:ext cx="341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Main Screen @ </a:t>
            </a:r>
            <a:endParaRPr lang="en-US" baseline="-25000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22</a:t>
            </a:fld>
            <a:r>
              <a:rPr lang="fr-FR" smtClean="0"/>
              <a:t> </a:t>
            </a:r>
            <a:endParaRPr lang="fr-F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Feeding a companion second screen app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330567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Approach for context-aware annotating news events:</a:t>
            </a:r>
          </a:p>
          <a:p>
            <a:pPr lvl="1"/>
            <a:r>
              <a:rPr lang="en-US" sz="2000" dirty="0" smtClean="0"/>
              <a:t>Start from named entities recognized in timed text</a:t>
            </a:r>
          </a:p>
          <a:p>
            <a:pPr lvl="1"/>
            <a:r>
              <a:rPr lang="en-US" sz="2000" dirty="0" smtClean="0"/>
              <a:t>Expand this set by analyzing documents about the same event</a:t>
            </a:r>
          </a:p>
          <a:p>
            <a:pPr lvl="1"/>
            <a:r>
              <a:rPr lang="en-US" sz="2000" dirty="0" smtClean="0"/>
              <a:t>Complete and re-rank exploring path connectivity in </a:t>
            </a:r>
            <a:r>
              <a:rPr lang="en-US" sz="2000" dirty="0" err="1" smtClean="0"/>
              <a:t>DBpedia</a:t>
            </a:r>
            <a:endParaRPr lang="en-US" sz="2000" dirty="0" smtClean="0"/>
          </a:p>
          <a:p>
            <a:r>
              <a:rPr lang="en-US" sz="2400" dirty="0" smtClean="0"/>
              <a:t>Preliminary results indicate that:</a:t>
            </a:r>
          </a:p>
          <a:p>
            <a:pPr lvl="1"/>
            <a:r>
              <a:rPr lang="en-US" sz="2000" dirty="0" smtClean="0"/>
              <a:t>The initial set of entities is enhanced with relevant concepts not present in the original program</a:t>
            </a:r>
          </a:p>
          <a:p>
            <a:pPr lvl="1"/>
            <a:r>
              <a:rPr lang="en-US" sz="2000" dirty="0" smtClean="0"/>
              <a:t>By exploring </a:t>
            </a:r>
            <a:r>
              <a:rPr lang="en-US" sz="2000" dirty="0" err="1" smtClean="0"/>
              <a:t>DBpedia</a:t>
            </a:r>
            <a:r>
              <a:rPr lang="en-US" sz="2000" dirty="0" smtClean="0"/>
              <a:t> paths we:</a:t>
            </a:r>
          </a:p>
          <a:p>
            <a:pPr lvl="2"/>
            <a:r>
              <a:rPr lang="en-US" sz="1800" dirty="0" smtClean="0"/>
              <a:t>Obtain a more accurate ranking of the relevant concepts</a:t>
            </a:r>
          </a:p>
          <a:p>
            <a:pPr lvl="2"/>
            <a:r>
              <a:rPr lang="en-US" sz="1800" dirty="0" smtClean="0"/>
              <a:t>Bring forward more related entities and filter out the ones which are less representative in the broader context of an event</a:t>
            </a:r>
          </a:p>
          <a:p>
            <a:pPr lvl="0"/>
            <a:r>
              <a:rPr lang="en-US" sz="2400" dirty="0" smtClean="0">
                <a:solidFill>
                  <a:srgbClr val="000000"/>
                </a:solidFill>
              </a:rPr>
              <a:t>This </a:t>
            </a:r>
            <a:r>
              <a:rPr lang="en-US" sz="2400" i="1" dirty="0" smtClean="0">
                <a:solidFill>
                  <a:srgbClr val="000000"/>
                </a:solidFill>
              </a:rPr>
              <a:t>Entity Context </a:t>
            </a:r>
            <a:r>
              <a:rPr lang="en-US" sz="2400" dirty="0" smtClean="0">
                <a:solidFill>
                  <a:srgbClr val="000000"/>
                </a:solidFill>
              </a:rPr>
              <a:t>provides valuable data for a second screen application that enhances user experience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23</a:t>
            </a:fld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/>
              <a:t>Evaluation involving more users and other programs</a:t>
            </a:r>
          </a:p>
          <a:p>
            <a:pPr lvl="0"/>
            <a:r>
              <a:rPr lang="en-US" sz="2400" dirty="0" smtClean="0"/>
              <a:t>Named Entity expansion:</a:t>
            </a:r>
          </a:p>
          <a:p>
            <a:pPr lvl="1"/>
            <a:r>
              <a:rPr lang="en-US" sz="2000" dirty="0" smtClean="0"/>
              <a:t>Study the adequacy of different extractors in NERD when:</a:t>
            </a:r>
          </a:p>
          <a:p>
            <a:pPr lvl="2"/>
            <a:r>
              <a:rPr lang="en-US" sz="1800" dirty="0" smtClean="0"/>
              <a:t>Annotating the original transcripts of the video (</a:t>
            </a:r>
            <a:r>
              <a:rPr lang="en-US" sz="1800" i="1" dirty="0" smtClean="0"/>
              <a:t>representative</a:t>
            </a:r>
            <a:r>
              <a:rPr lang="en-US" sz="1800" dirty="0" smtClean="0"/>
              <a:t> entities)</a:t>
            </a:r>
          </a:p>
          <a:p>
            <a:pPr lvl="2"/>
            <a:r>
              <a:rPr lang="en-US" sz="1800" dirty="0" smtClean="0"/>
              <a:t>Annotating additional documents found in the Web (</a:t>
            </a:r>
            <a:r>
              <a:rPr lang="en-US" sz="1800" i="1" dirty="0" smtClean="0"/>
              <a:t>relevant</a:t>
            </a:r>
            <a:r>
              <a:rPr lang="en-US" sz="1800" dirty="0" smtClean="0"/>
              <a:t> entities)</a:t>
            </a:r>
          </a:p>
          <a:p>
            <a:pPr lvl="1"/>
            <a:r>
              <a:rPr lang="en-US" sz="2000" dirty="0" smtClean="0"/>
              <a:t>Introduce less ambiguity when generating the query by not only considering the surface form</a:t>
            </a:r>
          </a:p>
          <a:p>
            <a:r>
              <a:rPr lang="en-US" sz="2400" dirty="0" smtClean="0"/>
              <a:t>Connectivity in </a:t>
            </a:r>
            <a:r>
              <a:rPr lang="en-US" sz="2400" dirty="0" err="1" smtClean="0"/>
              <a:t>DBpedia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Analysis of the relevant properties for promoting other entities</a:t>
            </a:r>
          </a:p>
          <a:p>
            <a:pPr lvl="1"/>
            <a:r>
              <a:rPr lang="en-US" sz="2000" dirty="0" smtClean="0"/>
              <a:t>Cluster algorithms over the Adjacency Matrix for detecting meaningful groups of entities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24</a:t>
            </a:fld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4652963"/>
            <a:ext cx="2663825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Rectangle 9"/>
          <p:cNvSpPr>
            <a:spLocks noChangeArrowheads="1"/>
          </p:cNvSpPr>
          <p:nvPr/>
        </p:nvSpPr>
        <p:spPr bwMode="auto">
          <a:xfrm>
            <a:off x="811213" y="5343525"/>
            <a:ext cx="59356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hlinkClick r:id="rId3"/>
              </a:rPr>
              <a:t>http://www.slideshare.net/troncy</a:t>
            </a:r>
            <a:endParaRPr lang="en-US" sz="3200"/>
          </a:p>
        </p:txBody>
      </p:sp>
      <p:pic>
        <p:nvPicPr>
          <p:cNvPr id="33799" name="Picture 10" descr="IMG_00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196850"/>
            <a:ext cx="3127375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3" descr="IMG_000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475" y="188913"/>
            <a:ext cx="5580063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r>
              <a:rPr lang="en-US" smtClean="0"/>
              <a:t>08/04/2014 - </a:t>
            </a:r>
            <a:endParaRPr lang="en-US"/>
          </a:p>
        </p:txBody>
      </p:sp>
      <p:sp>
        <p:nvSpPr>
          <p:cNvPr id="1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/>
            <a:r>
              <a:rPr lang="en-US" smtClean="0"/>
              <a:t>2nd Workshop on Social News on the Web (SNOW) @ WWW 2014</a:t>
            </a:r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fr-FR" sz="800" dirty="0">
                <a:solidFill>
                  <a:srgbClr val="808080"/>
                </a:solidFill>
                <a:latin typeface="Eurostile LT Std" pitchFamily="34" charset="0"/>
              </a:rPr>
              <a:t>- </a:t>
            </a:r>
            <a:fld id="{1D6903CA-BE7C-4ABE-B911-7E4374E52638}" type="slidenum">
              <a:rPr lang="fr-FR" sz="800">
                <a:solidFill>
                  <a:srgbClr val="808080"/>
                </a:solidFill>
                <a:latin typeface="Eurostile LT Std" pitchFamily="34" charset="0"/>
              </a:rPr>
              <a:pPr algn="r"/>
              <a:t>25</a:t>
            </a:fld>
            <a:r>
              <a:rPr lang="fr-FR" sz="800" dirty="0">
                <a:solidFill>
                  <a:srgbClr val="808080"/>
                </a:solidFill>
                <a:latin typeface="Eurostile LT Std" pitchFamily="34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2"/>
          <p:cNvGrpSpPr/>
          <p:nvPr/>
        </p:nvGrpSpPr>
        <p:grpSpPr>
          <a:xfrm>
            <a:off x="899592" y="1340768"/>
            <a:ext cx="7560840" cy="4898607"/>
            <a:chOff x="755576" y="1268760"/>
            <a:chExt cx="7560840" cy="489860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5736" y="1484784"/>
              <a:ext cx="1008112" cy="806490"/>
            </a:xfrm>
            <a:prstGeom prst="rect">
              <a:avLst/>
            </a:prstGeom>
          </p:spPr>
        </p:pic>
        <p:pic>
          <p:nvPicPr>
            <p:cNvPr id="43" name="Picture 42" descr="Screen Shot 2014-04-04 at 3.01.17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1268760"/>
              <a:ext cx="1892994" cy="158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5816" y="2852936"/>
              <a:ext cx="2088232" cy="252028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040" y="2852936"/>
              <a:ext cx="2246302" cy="14132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 cstate="print"/>
            <a:srcRect b="26843"/>
            <a:stretch/>
          </p:blipFill>
          <p:spPr>
            <a:xfrm>
              <a:off x="755576" y="2852936"/>
              <a:ext cx="2160240" cy="135638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 cstate="print"/>
            <a:srcRect r="24335"/>
            <a:stretch/>
          </p:blipFill>
          <p:spPr>
            <a:xfrm>
              <a:off x="6876256" y="4221088"/>
              <a:ext cx="1440160" cy="132162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576" y="4221088"/>
              <a:ext cx="2160240" cy="194627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0" cstate="print"/>
            <a:srcRect b="19207"/>
            <a:stretch/>
          </p:blipFill>
          <p:spPr>
            <a:xfrm>
              <a:off x="5508104" y="1268760"/>
              <a:ext cx="2075851" cy="98901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3808" y="5301208"/>
              <a:ext cx="1728192" cy="86409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000" y="1270001"/>
              <a:ext cx="2873896" cy="158293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44008" y="5301208"/>
              <a:ext cx="837952" cy="86409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8104" y="5229200"/>
              <a:ext cx="1440160" cy="93610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32040" y="4221088"/>
              <a:ext cx="2016224" cy="115212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6" cstate="print"/>
            <a:srcRect l="22464" r="26087"/>
            <a:stretch/>
          </p:blipFill>
          <p:spPr>
            <a:xfrm>
              <a:off x="7164288" y="2780928"/>
              <a:ext cx="1152128" cy="14401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7" cstate="print"/>
            <a:srcRect l="4221" t="10338" r="2706" b="7237"/>
            <a:stretch/>
          </p:blipFill>
          <p:spPr>
            <a:xfrm>
              <a:off x="5508104" y="2204865"/>
              <a:ext cx="1083249" cy="64807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8" cstate="print"/>
            <a:srcRect b="25941"/>
            <a:stretch/>
          </p:blipFill>
          <p:spPr>
            <a:xfrm>
              <a:off x="6516216" y="2204865"/>
              <a:ext cx="1800200" cy="64807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6256" y="5517232"/>
              <a:ext cx="1440160" cy="64807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0" cstate="print"/>
            <a:srcRect l="35494" t="8004" r="32716"/>
            <a:stretch/>
          </p:blipFill>
          <p:spPr>
            <a:xfrm>
              <a:off x="7524328" y="1268760"/>
              <a:ext cx="792088" cy="936104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 bwMode="auto">
            <a:xfrm>
              <a:off x="755576" y="1268760"/>
              <a:ext cx="7560840" cy="489654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112736" y="980728"/>
            <a:ext cx="7005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n w="9000" cmpd="sng">
                  <a:noFill/>
                  <a:prstDash val="solid"/>
                </a:ln>
                <a:latin typeface="+mn-lt"/>
                <a:cs typeface="Chalkduster"/>
              </a:rPr>
              <a:t>Edward Snowden asks for asylum in Russia (04 / 07 / 2013)</a:t>
            </a:r>
            <a:endParaRPr lang="en-US" sz="2000" dirty="0">
              <a:ln w="9000" cmpd="sng">
                <a:noFill/>
                <a:prstDash val="solid"/>
              </a:ln>
              <a:latin typeface="+mn-lt"/>
              <a:cs typeface="Chalkduster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14348" y="2285992"/>
            <a:ext cx="4536504" cy="4077072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6556" y="5742376"/>
            <a:ext cx="804044" cy="804044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 bwMode="auto">
          <a:xfrm>
            <a:off x="2771800" y="1844824"/>
            <a:ext cx="3384376" cy="3312368"/>
          </a:xfrm>
          <a:prstGeom prst="roundRect">
            <a:avLst>
              <a:gd name="adj" fmla="val 9220"/>
            </a:avLst>
          </a:prstGeom>
          <a:solidFill>
            <a:srgbClr val="FFFF00">
              <a:alpha val="26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47864" y="1916832"/>
            <a:ext cx="2267744" cy="430290"/>
          </a:xfrm>
          <a:prstGeom prst="rect">
            <a:avLst/>
          </a:prstGeom>
        </p:spPr>
      </p:pic>
      <p:sp>
        <p:nvSpPr>
          <p:cNvPr id="71" name="Parallelogram 70"/>
          <p:cNvSpPr/>
          <p:nvPr/>
        </p:nvSpPr>
        <p:spPr bwMode="auto">
          <a:xfrm flipH="1">
            <a:off x="2771800" y="2428868"/>
            <a:ext cx="5184576" cy="3888432"/>
          </a:xfrm>
          <a:prstGeom prst="parallelogram">
            <a:avLst>
              <a:gd name="adj" fmla="val 31169"/>
            </a:avLst>
          </a:prstGeom>
          <a:solidFill>
            <a:srgbClr val="FF0000">
              <a:alpha val="28000"/>
            </a:srgb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3" cstate="print"/>
          <a:srcRect l="11414" t="8973" r="16806" b="9401"/>
          <a:stretch/>
        </p:blipFill>
        <p:spPr>
          <a:xfrm>
            <a:off x="6693898" y="5786454"/>
            <a:ext cx="878498" cy="732081"/>
          </a:xfrm>
          <a:prstGeom prst="rect">
            <a:avLst/>
          </a:prstGeom>
        </p:spPr>
      </p:pic>
      <p:sp>
        <p:nvSpPr>
          <p:cNvPr id="75" name="Cloud 74"/>
          <p:cNvSpPr/>
          <p:nvPr/>
        </p:nvSpPr>
        <p:spPr bwMode="auto">
          <a:xfrm>
            <a:off x="5255568" y="1484784"/>
            <a:ext cx="3888432" cy="3456384"/>
          </a:xfrm>
          <a:prstGeom prst="cloud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2400" y="1988840"/>
            <a:ext cx="787028" cy="787028"/>
          </a:xfrm>
          <a:prstGeom prst="rect">
            <a:avLst/>
          </a:prstGeom>
        </p:spPr>
      </p:pic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User Perspective</a:t>
            </a:r>
            <a:endParaRPr lang="en-US" dirty="0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3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4583788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71" grpId="0" animBg="1"/>
      <p:bldP spid="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9792" y="1556791"/>
            <a:ext cx="6336704" cy="374441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alphaModFix/>
          </a:blip>
          <a:srcRect l="-6559" t="347" r="5802" b="-347"/>
          <a:stretch/>
        </p:blipFill>
        <p:spPr>
          <a:xfrm>
            <a:off x="2555776" y="1813233"/>
            <a:ext cx="6192688" cy="2983919"/>
          </a:xfrm>
          <a:prstGeom prst="rect">
            <a:avLst/>
          </a:prstGeom>
          <a:scene3d>
            <a:camera prst="orthographicFront"/>
            <a:lightRig rig="threePt" dir="t"/>
          </a:scene3d>
          <a:sp3d z="-285750"/>
        </p:spPr>
      </p:pic>
      <p:sp>
        <p:nvSpPr>
          <p:cNvPr id="76" name="Rectangle 75"/>
          <p:cNvSpPr/>
          <p:nvPr/>
        </p:nvSpPr>
        <p:spPr>
          <a:xfrm>
            <a:off x="5000628" y="5169213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+mn-lt"/>
                <a:cs typeface="Chalkduster"/>
              </a:rPr>
              <a:t>OCR</a:t>
            </a:r>
            <a:endParaRPr lang="en-US" sz="2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+mn-lt"/>
              <a:cs typeface="Chalkduster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23725" y="5157192"/>
            <a:ext cx="151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+mn-lt"/>
                <a:cs typeface="Chalkduster"/>
              </a:rPr>
              <a:t>Metadata</a:t>
            </a:r>
            <a:endParaRPr lang="en-US" sz="2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+mn-lt"/>
              <a:cs typeface="Chalkduster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71006" y="5157192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+mn-lt"/>
                <a:cs typeface="Chalkduster"/>
              </a:rPr>
              <a:t>Subtitles</a:t>
            </a:r>
            <a:endParaRPr lang="en-US" sz="2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+mn-lt"/>
              <a:cs typeface="Chalkduster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429388" y="5156212"/>
            <a:ext cx="2586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+mn-lt"/>
                <a:cs typeface="Chalkduster"/>
              </a:rPr>
              <a:t>Visual Concepts</a:t>
            </a:r>
            <a:endParaRPr lang="en-US" sz="2400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+mn-lt"/>
              <a:cs typeface="Chalkduster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10575" y="1052736"/>
            <a:ext cx="6301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latin typeface="+mn-lt"/>
                <a:cs typeface="Chalkduster"/>
              </a:rPr>
              <a:t>In which Russian airport is he exactly?</a:t>
            </a:r>
            <a:endParaRPr lang="en-US" sz="2800" i="1" dirty="0">
              <a:ln w="9000" cmpd="sng">
                <a:noFill/>
                <a:prstDash val="solid"/>
              </a:ln>
              <a:solidFill>
                <a:srgbClr val="FF0000"/>
              </a:solidFill>
              <a:latin typeface="+mn-lt"/>
              <a:cs typeface="Chalkduster"/>
            </a:endParaRPr>
          </a:p>
        </p:txBody>
      </p:sp>
      <p:pic>
        <p:nvPicPr>
          <p:cNvPr id="81" name="Picture 80" descr="Screen Shot 2014-04-04 at 2.44.18 PM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0120"/>
            <a:ext cx="2059624" cy="4077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 descr="Screen Shot 2014-04-04 at 2.45.39 P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733256"/>
            <a:ext cx="482633" cy="406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 descr="Screen Shot 2014-04-04 at 2.46.18 PM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733256"/>
            <a:ext cx="1638414" cy="215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 descr="Screen Shot 2014-04-04 at 2.49.14 PM.png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=""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5589240"/>
            <a:ext cx="3880083" cy="659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6513526" y="5572140"/>
            <a:ext cx="2643174" cy="6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1800" dirty="0" err="1" smtClean="0"/>
              <a:t>LSCOM:Face</a:t>
            </a:r>
            <a:endParaRPr lang="en-US" sz="1800" dirty="0"/>
          </a:p>
          <a:p>
            <a:pPr lvl="1"/>
            <a:r>
              <a:rPr lang="en-US" sz="1800" dirty="0" err="1" smtClean="0"/>
              <a:t>LSCOM:Building</a:t>
            </a:r>
            <a:endParaRPr lang="en-US" sz="1800" dirty="0"/>
          </a:p>
        </p:txBody>
      </p:sp>
      <p:sp>
        <p:nvSpPr>
          <p:cNvPr id="88" name="Rectangle 87"/>
          <p:cNvSpPr/>
          <p:nvPr/>
        </p:nvSpPr>
        <p:spPr>
          <a:xfrm>
            <a:off x="3871662" y="2492896"/>
            <a:ext cx="6126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?</a:t>
            </a:r>
            <a:endParaRPr lang="en-US" sz="6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Technological Perspective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1F824F8A-DFD8-45FD-A5FF-E112BA67D869}" type="slidenum">
              <a:rPr lang="fr-FR" smtClean="0"/>
              <a:pPr algn="r">
                <a:defRPr/>
              </a:pPr>
              <a:t>4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7939894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rapezoid 66"/>
          <p:cNvSpPr/>
          <p:nvPr/>
        </p:nvSpPr>
        <p:spPr bwMode="auto">
          <a:xfrm>
            <a:off x="2699792" y="1772816"/>
            <a:ext cx="5832648" cy="1592560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644008" y="129428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48064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652120" y="129428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56176" y="1294284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126870" y="1988840"/>
            <a:ext cx="3440544" cy="70788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Event </a:t>
            </a:r>
            <a:r>
              <a:rPr lang="en-US" sz="2400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Entity Context</a:t>
            </a:r>
            <a:r>
              <a:rPr lang="en-US" sz="24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cs typeface="Chalkduster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Eurostile LT Std"/>
              </a:rPr>
              <a:t>List of Relevant Named Entities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2555776" y="3501008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059832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b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563888" y="3501008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067944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47" name="Oval 46"/>
          <p:cNvSpPr/>
          <p:nvPr/>
        </p:nvSpPr>
        <p:spPr bwMode="auto">
          <a:xfrm>
            <a:off x="4572000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f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5076056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580112" y="3501008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084168" y="3501008"/>
            <a:ext cx="400364" cy="40652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51" name="Oval 50"/>
          <p:cNvSpPr/>
          <p:nvPr/>
        </p:nvSpPr>
        <p:spPr bwMode="auto">
          <a:xfrm>
            <a:off x="6588224" y="3501008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92280" y="3501008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596336" y="3501008"/>
            <a:ext cx="400364" cy="406524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100392" y="3501008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55" name="Oval 54"/>
          <p:cNvSpPr/>
          <p:nvPr/>
        </p:nvSpPr>
        <p:spPr bwMode="auto">
          <a:xfrm>
            <a:off x="4139952" y="5805264"/>
            <a:ext cx="400364" cy="406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e</a:t>
            </a:r>
            <a:r>
              <a:rPr lang="en-US" baseline="-25000" dirty="0" err="1" smtClean="0"/>
              <a:t>a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637671" y="5805264"/>
            <a:ext cx="400364" cy="40652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/>
              <a:t>e</a:t>
            </a:r>
            <a:r>
              <a:rPr lang="en-US" baseline="-25000" dirty="0" err="1" smtClean="0"/>
              <a:t>c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135390" y="5805264"/>
            <a:ext cx="400364" cy="406524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smtClean="0"/>
              <a:t>e</a:t>
            </a:r>
            <a:r>
              <a:rPr lang="en-US" baseline="-25000" dirty="0"/>
              <a:t>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633109" y="5805264"/>
            <a:ext cx="400364" cy="40652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e</a:t>
            </a:r>
            <a:r>
              <a:rPr lang="en-US" baseline="-25000" dirty="0" err="1"/>
              <a:t>j</a:t>
            </a:r>
            <a:endParaRPr kumimoji="0" lang="en-US" sz="18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6130828" y="5805264"/>
            <a:ext cx="400364" cy="406524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6628548" y="5805264"/>
            <a:ext cx="400364" cy="406524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dirty="0" err="1" smtClean="0"/>
              <a:t>e</a:t>
            </a:r>
            <a:r>
              <a:rPr lang="en-US" baseline="-25000" dirty="0" err="1"/>
              <a:t>m</a:t>
            </a:r>
            <a:endParaRPr lang="en-US" baseline="-25000" dirty="0"/>
          </a:p>
        </p:txBody>
      </p:sp>
      <p:sp>
        <p:nvSpPr>
          <p:cNvPr id="61" name="Trapezoid 60"/>
          <p:cNvSpPr/>
          <p:nvPr/>
        </p:nvSpPr>
        <p:spPr bwMode="auto">
          <a:xfrm flipV="1">
            <a:off x="2699792" y="4005064"/>
            <a:ext cx="5760640" cy="1728192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chemeClr val="accent1">
                  <a:lumMod val="50000"/>
                  <a:alpha val="32000"/>
                </a:schemeClr>
              </a:gs>
              <a:gs pos="83000">
                <a:srgbClr val="B7F5FB"/>
              </a:gs>
              <a:gs pos="100000">
                <a:schemeClr val="accent3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99935" y="2420888"/>
            <a:ext cx="307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 Named </a:t>
            </a:r>
            <a:r>
              <a:rPr lang="en-US" dirty="0"/>
              <a:t>Entity 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Expansion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711946" y="4715852"/>
            <a:ext cx="3651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 </a:t>
            </a:r>
            <a:r>
              <a:rPr lang="en-US" cap="sm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DBpedia</a:t>
            </a:r>
            <a:r>
              <a:rPr lang="en-US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 </a:t>
            </a:r>
            <a:r>
              <a:rPr lang="en-US" dirty="0" smtClean="0"/>
              <a:t>Filtering and Ranking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7504" y="3573016"/>
            <a:ext cx="2314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Expanded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72633" y="5877272"/>
            <a:ext cx="235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b) Re-ranked Entities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51720" y="1340768"/>
            <a:ext cx="238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) Entities from Video</a:t>
            </a:r>
            <a:endParaRPr lang="en-US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latin typeface="Arial"/>
              <a:cs typeface="Arial"/>
            </a:endParaRP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dirty="0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5</a:t>
            </a:fld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8917024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25" name="Rounded Rectangle 224"/>
          <p:cNvSpPr/>
          <p:nvPr/>
        </p:nvSpPr>
        <p:spPr bwMode="auto">
          <a:xfrm>
            <a:off x="6732240" y="1340768"/>
            <a:ext cx="432048" cy="37444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179512" y="1700808"/>
            <a:ext cx="720080" cy="38164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Expansion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6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4074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1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331640" y="1124744"/>
            <a:ext cx="7812360" cy="5112568"/>
          </a:xfrm>
          <a:prstGeom prst="rect">
            <a:avLst/>
          </a:prstGeom>
          <a:gradFill flip="none" rotWithShape="1">
            <a:gsLst>
              <a:gs pos="9000">
                <a:srgbClr val="FFFFFF">
                  <a:alpha val="75000"/>
                </a:srgbClr>
              </a:gs>
              <a:gs pos="19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7"/>
          <p:cNvGrpSpPr/>
          <p:nvPr/>
        </p:nvGrpSpPr>
        <p:grpSpPr>
          <a:xfrm>
            <a:off x="2987824" y="3284984"/>
            <a:ext cx="5097999" cy="2923247"/>
            <a:chOff x="174101" y="2318964"/>
            <a:chExt cx="8664833" cy="441649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6129" y="3705417"/>
              <a:ext cx="1922843" cy="7681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2692" y="3506148"/>
              <a:ext cx="1701038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05478" y="3842036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66652" y="4385991"/>
              <a:ext cx="1701039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6128" y="4556293"/>
              <a:ext cx="1776061" cy="7094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14425" y="6017854"/>
              <a:ext cx="1701037" cy="68009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44263" y="6017854"/>
              <a:ext cx="1795632" cy="7176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81842" y="4597201"/>
              <a:ext cx="1957092" cy="7828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00984" y="5256318"/>
              <a:ext cx="2035374" cy="8138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9" name="Picture 18" descr="index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01" y="5457676"/>
              <a:ext cx="2205436" cy="545430"/>
            </a:xfrm>
            <a:prstGeom prst="rect">
              <a:avLst/>
            </a:prstGeom>
          </p:spPr>
        </p:pic>
        <p:pic>
          <p:nvPicPr>
            <p:cNvPr id="20" name="Picture 2" descr="http://www.programmableweb.com/images/apis/at985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293534" y="5365109"/>
              <a:ext cx="1975888" cy="531971"/>
            </a:xfrm>
            <a:prstGeom prst="rect">
              <a:avLst/>
            </a:prstGeom>
            <a:noFill/>
          </p:spPr>
        </p:pic>
        <p:pic>
          <p:nvPicPr>
            <p:cNvPr id="21" name="Picture 2" descr="http://nlp.stanford.edu/img/nlp-logo-navbar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39810" y="2318964"/>
              <a:ext cx="1123993" cy="1123993"/>
            </a:xfrm>
            <a:prstGeom prst="rect">
              <a:avLst/>
            </a:prstGeom>
            <a:noFill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69648" y="4385991"/>
              <a:ext cx="1601608" cy="637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39952" y="1628800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4716016" y="2708920"/>
            <a:ext cx="1830388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REST API</a:t>
            </a:r>
            <a:r>
              <a:rPr lang="en-US" sz="2800" baseline="33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771800" y="2708920"/>
            <a:ext cx="180022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ontology</a:t>
            </a:r>
            <a:r>
              <a:rPr lang="en-US" sz="2800" baseline="33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7380312" y="2708920"/>
            <a:ext cx="6365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just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UI</a:t>
            </a:r>
            <a:r>
              <a:rPr lang="en-US" sz="2800" baseline="33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627784" y="3212976"/>
            <a:ext cx="4824535" cy="922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1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7"/>
              </a:rPr>
              <a:t>http://nerd.eurecom.fr/ontology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2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8"/>
              </a:rPr>
              <a:t>http://nerd.eurecom.fr/api/application.wadl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baseline="33000" dirty="0">
                <a:solidFill>
                  <a:srgbClr val="000000"/>
                </a:solidFill>
              </a:rPr>
              <a:t>3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  <a:hlinkClick r:id="rId19"/>
              </a:rPr>
              <a:t>http://nerd.eurecom.fr</a:t>
            </a:r>
          </a:p>
        </p:txBody>
      </p:sp>
      <p:pic>
        <p:nvPicPr>
          <p:cNvPr id="6" name="Picture 5" descr="Screen Shot 2014-04-05 at 2.06.28 AM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806295"/>
            <a:ext cx="1283912" cy="359009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76256" y="5661248"/>
            <a:ext cx="1349133" cy="6066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Expansion: step 1</a:t>
            </a:r>
            <a:endParaRPr lang="en-US" dirty="0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7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572350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211960" y="1124744"/>
            <a:ext cx="486003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flipH="1">
            <a:off x="107504" y="1124744"/>
            <a:ext cx="151216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32040" y="1412776"/>
            <a:ext cx="396044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/>
              <a:t>Five W´s *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/>
              <a:t> Four </a:t>
            </a:r>
            <a:r>
              <a:rPr lang="en-US" sz="1800" dirty="0"/>
              <a:t>W´s</a:t>
            </a:r>
            <a:endParaRPr lang="en-US" sz="1800" dirty="0" smtClean="0"/>
          </a:p>
          <a:p>
            <a:pPr lvl="1"/>
            <a:r>
              <a:rPr lang="en-US" sz="1600" b="1" dirty="0" smtClean="0"/>
              <a:t>Who: </a:t>
            </a:r>
            <a:r>
              <a:rPr lang="en-US" sz="1600" dirty="0" err="1" smtClean="0"/>
              <a:t>nerd:Person</a:t>
            </a:r>
            <a:r>
              <a:rPr lang="en-US" sz="1600" dirty="0" smtClean="0"/>
              <a:t>, </a:t>
            </a:r>
            <a:r>
              <a:rPr lang="en-US" sz="1600" dirty="0" err="1" smtClean="0"/>
              <a:t>nerd:Organization</a:t>
            </a:r>
            <a:endParaRPr lang="en-US" sz="1600" b="1" dirty="0" smtClean="0"/>
          </a:p>
          <a:p>
            <a:pPr lvl="1"/>
            <a:r>
              <a:rPr lang="en-US" sz="1600" b="1" dirty="0" smtClean="0"/>
              <a:t>What: </a:t>
            </a:r>
            <a:r>
              <a:rPr lang="en-US" sz="1600" dirty="0" err="1"/>
              <a:t>nerd:Event</a:t>
            </a:r>
            <a:r>
              <a:rPr lang="en-US" sz="1600" dirty="0"/>
              <a:t>, </a:t>
            </a:r>
            <a:r>
              <a:rPr lang="en-US" sz="1600" dirty="0" err="1"/>
              <a:t>nerd:Function</a:t>
            </a:r>
            <a:r>
              <a:rPr lang="en-US" sz="1600" dirty="0"/>
              <a:t>, </a:t>
            </a:r>
            <a:r>
              <a:rPr lang="en-US" sz="1600" dirty="0" err="1"/>
              <a:t>nerd:Product</a:t>
            </a:r>
            <a:endParaRPr lang="en-US" sz="1600" dirty="0" smtClean="0"/>
          </a:p>
          <a:p>
            <a:pPr lvl="1"/>
            <a:r>
              <a:rPr lang="en-US" sz="1600" b="1" dirty="0" smtClean="0"/>
              <a:t>Where: </a:t>
            </a:r>
            <a:r>
              <a:rPr lang="en-US" sz="1600" dirty="0" err="1" smtClean="0"/>
              <a:t>nerd:Location</a:t>
            </a:r>
            <a:endParaRPr lang="en-US" sz="1600" b="1" dirty="0" smtClean="0"/>
          </a:p>
          <a:p>
            <a:pPr lvl="1"/>
            <a:r>
              <a:rPr lang="en-US" sz="1600" b="1" dirty="0" smtClean="0"/>
              <a:t>When:</a:t>
            </a:r>
            <a:r>
              <a:rPr lang="en-US" sz="1600" dirty="0" smtClean="0"/>
              <a:t> news program metadata</a:t>
            </a:r>
            <a:endParaRPr lang="en-US" sz="1600" b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32040" y="3429000"/>
            <a:ext cx="4067944" cy="150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/>
              <a:t>Entity Ranking and Selection: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Ranking according extractor’s confidence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Relative confidence falls in the upper quarter interval</a:t>
            </a:r>
            <a:endParaRPr lang="en-US" sz="1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932040" y="4869160"/>
            <a:ext cx="3816424" cy="11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/>
              <a:t>Final Query: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/>
              <a:t>Concatenate </a:t>
            </a:r>
            <a:r>
              <a:rPr lang="en-US" sz="1600" b="1" dirty="0" smtClean="0"/>
              <a:t>Labels </a:t>
            </a:r>
            <a:r>
              <a:rPr lang="en-US" sz="1600" dirty="0" smtClean="0"/>
              <a:t>of the selected entities in </a:t>
            </a:r>
            <a:r>
              <a:rPr lang="en-US" sz="1600" b="1" dirty="0" smtClean="0"/>
              <a:t>Who</a:t>
            </a:r>
            <a:r>
              <a:rPr lang="en-US" sz="1600" dirty="0" smtClean="0"/>
              <a:t>, </a:t>
            </a:r>
            <a:r>
              <a:rPr lang="en-US" sz="1600" b="1" dirty="0" smtClean="0"/>
              <a:t>What</a:t>
            </a:r>
            <a:r>
              <a:rPr lang="en-US" sz="1600" dirty="0" smtClean="0"/>
              <a:t>, </a:t>
            </a:r>
            <a:r>
              <a:rPr lang="en-US" sz="1600" b="1" dirty="0" smtClean="0"/>
              <a:t>Where</a:t>
            </a:r>
            <a:r>
              <a:rPr lang="en-US" sz="1600" dirty="0" smtClean="0"/>
              <a:t>, for a time </a:t>
            </a:r>
            <a:r>
              <a:rPr lang="en-US" sz="1600" b="1" dirty="0" smtClean="0"/>
              <a:t>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85720" y="5975368"/>
            <a:ext cx="8501122" cy="26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1400" i="1" dirty="0" smtClean="0"/>
              <a:t>(*) J</a:t>
            </a:r>
            <a:r>
              <a:rPr lang="en-US" sz="1400" i="1" dirty="0"/>
              <a:t>. Li and L. </a:t>
            </a:r>
            <a:r>
              <a:rPr lang="en-US" sz="1400" i="1" dirty="0" err="1"/>
              <a:t>Fei-Fei</a:t>
            </a:r>
            <a:r>
              <a:rPr lang="en-US" sz="1400" i="1" dirty="0"/>
              <a:t>. What, where and who? classifying events by scene and object </a:t>
            </a:r>
            <a:r>
              <a:rPr lang="en-US" sz="1400" i="1" dirty="0" smtClean="0"/>
              <a:t>recognition </a:t>
            </a:r>
            <a:endParaRPr lang="en-US" sz="1400" i="1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Expansion: step 2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8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1913905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t="1608" r="13889"/>
          <a:stretch/>
        </p:blipFill>
        <p:spPr>
          <a:xfrm>
            <a:off x="84540" y="1268760"/>
            <a:ext cx="8951956" cy="4746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300192" y="1124744"/>
            <a:ext cx="2843808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H="1">
            <a:off x="0" y="1196752"/>
            <a:ext cx="4139952" cy="5112568"/>
          </a:xfrm>
          <a:prstGeom prst="rect">
            <a:avLst/>
          </a:prstGeom>
          <a:gradFill flip="none" rotWithShape="1">
            <a:gsLst>
              <a:gs pos="10000">
                <a:srgbClr val="FFFFFF">
                  <a:alpha val="49000"/>
                </a:srgbClr>
              </a:gs>
              <a:gs pos="18000">
                <a:schemeClr val="bg1"/>
              </a:gs>
              <a:gs pos="4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612" y="3140968"/>
            <a:ext cx="2768228" cy="977627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157192"/>
            <a:ext cx="2744234" cy="534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87624" y="1753652"/>
            <a:ext cx="1256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latin typeface="Arial"/>
                <a:cs typeface="Arial"/>
              </a:rPr>
              <a:t>Query</a:t>
            </a:r>
            <a:endParaRPr lang="en-US" sz="2800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1763688" y="2348880"/>
            <a:ext cx="144016" cy="72008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763688" y="4149080"/>
            <a:ext cx="144016" cy="720080"/>
          </a:xfrm>
          <a:prstGeom prst="down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Expansion: step 3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08/04/2014 - </a:t>
            </a:r>
            <a:endParaRPr lang="fr-FR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2nd Workshop on Social News on the Web (SNOW) @ WWW 2014</a:t>
            </a:r>
            <a:endParaRPr lang="fr-FR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fr-FR" smtClean="0"/>
              <a:t>- </a:t>
            </a:r>
            <a:fld id="{3194493D-2499-4FFC-A8A6-FFA7ADF8B51A}" type="slidenum">
              <a:rPr lang="fr-FR" smtClean="0"/>
              <a:pPr algn="r">
                <a:defRPr/>
              </a:pPr>
              <a:t>9</a:t>
            </a:fld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698819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13764</TotalTime>
  <Words>1632</Words>
  <Application>Microsoft Office PowerPoint</Application>
  <PresentationFormat>On-screen Show (4:3)</PresentationFormat>
  <Paragraphs>369</Paragraphs>
  <Slides>25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2_Modèle par défaut</vt:lpstr>
      <vt:lpstr>4_Modèle par défaut</vt:lpstr>
      <vt:lpstr>9_Modèle par défaut</vt:lpstr>
      <vt:lpstr>5_Modèle par défaut</vt:lpstr>
      <vt:lpstr>1_Office Theme</vt:lpstr>
      <vt:lpstr>2_Office Theme</vt:lpstr>
      <vt:lpstr>3_Modèle par défaut</vt:lpstr>
      <vt:lpstr>Contextualizing Events in  TV News Shows</vt:lpstr>
      <vt:lpstr>Slide 2</vt:lpstr>
      <vt:lpstr>Problem: User Perspective</vt:lpstr>
      <vt:lpstr>Problem: Technological Perspective</vt:lpstr>
      <vt:lpstr>Approach</vt:lpstr>
      <vt:lpstr>Named Entity Expansion</vt:lpstr>
      <vt:lpstr>Named Entity Expansion: step 1</vt:lpstr>
      <vt:lpstr>Named Entity Expansion: step 2</vt:lpstr>
      <vt:lpstr>Named Entity Expansion: step 3</vt:lpstr>
      <vt:lpstr>Named Entity Expansion: step 4</vt:lpstr>
      <vt:lpstr>Named Entity Expansion: Results</vt:lpstr>
      <vt:lpstr>Approach</vt:lpstr>
      <vt:lpstr>Refining via EiCE</vt:lpstr>
      <vt:lpstr>Refining via EiCE</vt:lpstr>
      <vt:lpstr>Refining via EiCE</vt:lpstr>
      <vt:lpstr>Refining via EiCE</vt:lpstr>
      <vt:lpstr>Refining via EiCE</vt:lpstr>
      <vt:lpstr>Refining via EiCE: Adjacency Matrix</vt:lpstr>
      <vt:lpstr>Refining via EiCE: Results</vt:lpstr>
      <vt:lpstr>Refining via EiCE: Results</vt:lpstr>
      <vt:lpstr>Evaluation: Edward Snowden Asylum </vt:lpstr>
      <vt:lpstr>Feeding a companion second screen app</vt:lpstr>
      <vt:lpstr>Conclusion</vt:lpstr>
      <vt:lpstr>Future Work</vt:lpstr>
      <vt:lpstr>Slide 25</vt:lpstr>
    </vt:vector>
  </TitlesOfParts>
  <Company>Institut Eurecom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troncy</cp:lastModifiedBy>
  <cp:revision>1127</cp:revision>
  <dcterms:created xsi:type="dcterms:W3CDTF">2007-06-19T08:15:35Z</dcterms:created>
  <dcterms:modified xsi:type="dcterms:W3CDTF">2014-04-08T00:46:59Z</dcterms:modified>
</cp:coreProperties>
</file>